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2"/>
  </p:notesMasterIdLst>
  <p:handoutMasterIdLst>
    <p:handoutMasterId r:id="rId6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35" r:id="rId42"/>
    <p:sldId id="336" r:id="rId43"/>
    <p:sldId id="318" r:id="rId44"/>
    <p:sldId id="319" r:id="rId45"/>
    <p:sldId id="338" r:id="rId46"/>
    <p:sldId id="321" r:id="rId47"/>
    <p:sldId id="322" r:id="rId48"/>
    <p:sldId id="323" r:id="rId49"/>
    <p:sldId id="324" r:id="rId50"/>
    <p:sldId id="339" r:id="rId51"/>
    <p:sldId id="340" r:id="rId52"/>
    <p:sldId id="288" r:id="rId53"/>
    <p:sldId id="289" r:id="rId54"/>
    <p:sldId id="320" r:id="rId55"/>
    <p:sldId id="274" r:id="rId56"/>
    <p:sldId id="275" r:id="rId57"/>
    <p:sldId id="341" r:id="rId58"/>
    <p:sldId id="342" r:id="rId59"/>
    <p:sldId id="343" r:id="rId60"/>
    <p:sldId id="329" r:id="rId6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User" initials="MOU" lastIdx="1" clrIdx="6">
    <p:extLst>
      <p:ext uri="{19B8F6BF-5375-455C-9EA6-DF929625EA0E}">
        <p15:presenceInfo xmlns:p15="http://schemas.microsoft.com/office/powerpoint/2012/main" userId="Microsoft Office User" providerId="Non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6"/>
    <p:restoredTop sz="85133"/>
  </p:normalViewPr>
  <p:slideViewPr>
    <p:cSldViewPr snapToGrid="0" snapToObjects="1">
      <p:cViewPr>
        <p:scale>
          <a:sx n="101" d="100"/>
          <a:sy n="101" d="100"/>
        </p:scale>
        <p:origin x="536" y="-264"/>
      </p:cViewPr>
      <p:guideLst>
        <p:guide orient="horz" pos="2160"/>
        <p:guide pos="3840"/>
      </p:guideLst>
    </p:cSldViewPr>
  </p:slideViewPr>
  <p:outlineViewPr>
    <p:cViewPr>
      <p:scale>
        <a:sx n="33" d="100"/>
        <a:sy n="33" d="100"/>
      </p:scale>
      <p:origin x="0" y="-2890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229" d="100"/>
          <a:sy n="229" d="100"/>
        </p:scale>
        <p:origin x="200" y="92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omments/comment1.xml><?xml version="1.0" encoding="utf-8"?>
<p:cmLst xmlns:a="http://schemas.openxmlformats.org/drawingml/2006/main" xmlns:r="http://schemas.openxmlformats.org/officeDocument/2006/relationships" xmlns:p="http://schemas.openxmlformats.org/presentationml/2006/main">
  <p:cm authorId="7" dt="2022-01-15T14:18:50.122" idx="1">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7" dt="2022-01-15T14:18:50.122" idx="1">
    <p:pos x="10" y="10"/>
    <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7" dt="2022-01-15T14:18:50.122" idx="1">
    <p:pos x="10" y="10"/>
    <p:text/>
    <p:extLst>
      <p:ext uri="{C676402C-5697-4E1C-873F-D02D1690AC5C}">
        <p15:threadingInfo xmlns:p15="http://schemas.microsoft.com/office/powerpoint/2012/main" timeZoneBias="-330"/>
      </p:ext>
    </p:extLst>
  </p:cm>
</p:cmLst>
</file>

<file path=ppt/diagrams/_rels/data1.xml.rels><?xml version="1.0" encoding="UTF-8" standalone="yes"?>
<Relationships xmlns="http://schemas.openxmlformats.org/package/2006/relationships"><Relationship Id="rId1" Type="http://schemas.openxmlformats.org/officeDocument/2006/relationships/hyperlink" Target="https://api.spacexdata.com/v4/launches/past"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api.spacexdata.com/v4/launches/past"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1F22DB-6B61-6240-8EC4-25BD9337DE46}"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GB"/>
        </a:p>
      </dgm:t>
    </dgm:pt>
    <dgm:pt modelId="{FDA4DDFB-0DC7-7F4A-A07D-AD1F2CCCF604}">
      <dgm:prSet phldrT="[Text]" custT="1"/>
      <dgm:spPr/>
      <dgm:t>
        <a:bodyPr/>
        <a:lstStyle/>
        <a:p>
          <a:pPr algn="ctr"/>
          <a:endParaRPr lang="en-IN" sz="1300" i="1" dirty="0"/>
        </a:p>
        <a:p>
          <a:pPr algn="ctr"/>
          <a:r>
            <a:rPr lang="en-IN" sz="1300" i="1" dirty="0"/>
            <a:t>#sending request to SPACEX API for data</a:t>
          </a:r>
        </a:p>
        <a:p>
          <a:pPr algn="ctr"/>
          <a:r>
            <a:rPr lang="en-IN" sz="1300" dirty="0"/>
            <a:t>spacex_</a:t>
          </a:r>
          <a:r>
            <a:rPr lang="en-IN" sz="1300" dirty="0">
              <a:solidFill>
                <a:schemeClr val="bg1"/>
              </a:solidFill>
            </a:rPr>
            <a:t>url=</a:t>
          </a:r>
          <a:r>
            <a:rPr lang="en-IN" sz="13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https://api.spacexdata.com/v4/launches/past</a:t>
          </a:r>
          <a:endParaRPr lang="en-IN" sz="1300" dirty="0">
            <a:solidFill>
              <a:schemeClr val="bg1"/>
            </a:solidFill>
          </a:endParaRPr>
        </a:p>
        <a:p>
          <a:pPr algn="ctr"/>
          <a:r>
            <a:rPr lang="en-IN" sz="1300" dirty="0">
              <a:solidFill>
                <a:schemeClr val="bg1"/>
              </a:solidFill>
            </a:rPr>
            <a:t>response = requests.get(spacex_url) </a:t>
          </a:r>
        </a:p>
        <a:p>
          <a:pPr algn="ctr"/>
          <a:endParaRPr lang="en-IN" sz="1300" dirty="0"/>
        </a:p>
      </dgm:t>
    </dgm:pt>
    <dgm:pt modelId="{1DAD528F-A63E-A843-82CD-34E4853594BF}" type="parTrans" cxnId="{66CA68B3-FF68-BB4A-A6A6-1CB46565A28B}">
      <dgm:prSet/>
      <dgm:spPr/>
      <dgm:t>
        <a:bodyPr/>
        <a:lstStyle/>
        <a:p>
          <a:endParaRPr lang="en-GB"/>
        </a:p>
      </dgm:t>
    </dgm:pt>
    <dgm:pt modelId="{8B5D40CA-8A30-F845-9D07-68531C03DFCB}" type="sibTrans" cxnId="{66CA68B3-FF68-BB4A-A6A6-1CB46565A28B}">
      <dgm:prSet/>
      <dgm:spPr/>
      <dgm:t>
        <a:bodyPr/>
        <a:lstStyle/>
        <a:p>
          <a:endParaRPr lang="en-GB"/>
        </a:p>
      </dgm:t>
    </dgm:pt>
    <dgm:pt modelId="{DEDE5E25-8033-A041-823E-9931DF567A27}">
      <dgm:prSet phldrT="[Text]" custT="1"/>
      <dgm:spPr/>
      <dgm:t>
        <a:bodyPr/>
        <a:lstStyle/>
        <a:p>
          <a:r>
            <a:rPr lang="en-GB" sz="1400" dirty="0"/>
            <a:t>Receive Json File</a:t>
          </a:r>
        </a:p>
      </dgm:t>
    </dgm:pt>
    <dgm:pt modelId="{29E490BA-2C4B-3A45-9296-9FF645BF3A0B}" type="parTrans" cxnId="{5258F46F-F6D7-D348-BB90-A6DF49497118}">
      <dgm:prSet/>
      <dgm:spPr/>
      <dgm:t>
        <a:bodyPr/>
        <a:lstStyle/>
        <a:p>
          <a:endParaRPr lang="en-GB"/>
        </a:p>
      </dgm:t>
    </dgm:pt>
    <dgm:pt modelId="{3BA6611F-A24B-F740-9A22-EE2C623C8D9C}" type="sibTrans" cxnId="{5258F46F-F6D7-D348-BB90-A6DF49497118}">
      <dgm:prSet/>
      <dgm:spPr/>
      <dgm:t>
        <a:bodyPr/>
        <a:lstStyle/>
        <a:p>
          <a:endParaRPr lang="en-GB"/>
        </a:p>
      </dgm:t>
    </dgm:pt>
    <dgm:pt modelId="{1D59DBD3-E70F-7343-A389-530AC464CD12}">
      <dgm:prSet phldrT="[Text]" custT="1"/>
      <dgm:spPr/>
      <dgm:t>
        <a:bodyPr/>
        <a:lstStyle/>
        <a:p>
          <a:r>
            <a:rPr lang="en-GB" sz="1300" i="1" dirty="0"/>
            <a:t>#</a:t>
          </a:r>
          <a:r>
            <a:rPr lang="en-IN" sz="1300" b="0" i="1" dirty="0"/>
            <a:t>functions with respective </a:t>
          </a:r>
          <a:r>
            <a:rPr lang="en-IN" sz="1300" b="1" i="1" dirty="0"/>
            <a:t>API</a:t>
          </a:r>
          <a:r>
            <a:rPr lang="en-IN" sz="1300" b="0" i="1" dirty="0"/>
            <a:t> calls that helped us use the API to extract information using identification numbers in the launch data</a:t>
          </a:r>
          <a:r>
            <a:rPr lang="en-IN" sz="1300" b="0" i="0" dirty="0"/>
            <a:t>.</a:t>
          </a:r>
          <a:endParaRPr lang="en-GB" sz="1300" i="1" dirty="0"/>
        </a:p>
        <a:p>
          <a:r>
            <a:rPr lang="en-GB" sz="1300" i="0" dirty="0"/>
            <a:t>getBoosterVersion() , getLaunchSite(), getPayLoadData(), getCoreData() </a:t>
          </a:r>
        </a:p>
      </dgm:t>
    </dgm:pt>
    <dgm:pt modelId="{D9FBD5BF-8F00-E04E-B135-88B305EEF653}" type="parTrans" cxnId="{0A99ACDB-4790-3549-9DF6-601A24BBDBA9}">
      <dgm:prSet/>
      <dgm:spPr/>
      <dgm:t>
        <a:bodyPr/>
        <a:lstStyle/>
        <a:p>
          <a:endParaRPr lang="en-GB"/>
        </a:p>
      </dgm:t>
    </dgm:pt>
    <dgm:pt modelId="{BDA93CC2-D9BD-424A-B47C-4F91698379D6}" type="sibTrans" cxnId="{0A99ACDB-4790-3549-9DF6-601A24BBDBA9}">
      <dgm:prSet/>
      <dgm:spPr/>
      <dgm:t>
        <a:bodyPr/>
        <a:lstStyle/>
        <a:p>
          <a:endParaRPr lang="en-GB"/>
        </a:p>
      </dgm:t>
    </dgm:pt>
    <dgm:pt modelId="{47273F56-C725-B04F-839A-9AC7DC81B73B}">
      <dgm:prSet phldrT="[Text]" custT="1"/>
      <dgm:spPr/>
      <dgm:t>
        <a:bodyPr/>
        <a:lstStyle/>
        <a:p>
          <a:endParaRPr lang="en-IN" sz="1200" dirty="0"/>
        </a:p>
        <a:p>
          <a:endParaRPr lang="en-IN" sz="1200" dirty="0"/>
        </a:p>
        <a:p>
          <a:r>
            <a:rPr lang="en-IN" sz="1200" dirty="0"/>
            <a:t>response=requests.get("https://api.spacexdata.com/v4/rockets/"+str(x)).json()</a:t>
          </a:r>
        </a:p>
        <a:p>
          <a:r>
            <a:rPr lang="en-IN" sz="1200" dirty="0"/>
            <a:t>response=requests.get("https://api.spacexdata.com/v4/launchpads/"+str(x)).json()</a:t>
          </a:r>
          <a:br>
            <a:rPr lang="en-IN" sz="1200" dirty="0"/>
          </a:br>
          <a:r>
            <a:rPr lang="en-IN" sz="1200" dirty="0"/>
            <a:t>response=requests.get("https://api.spacexdata.com/v4/payloads/"+load).json()</a:t>
          </a:r>
          <a:br>
            <a:rPr lang="en-IN" sz="1200" dirty="0"/>
          </a:br>
          <a:r>
            <a:rPr lang="en-IN" sz="1200" dirty="0"/>
            <a:t>response=requests.get("https://api.spacexdata.com/v4/cores/"+core['core']).json()</a:t>
          </a:r>
          <a:br>
            <a:rPr lang="en-IN" sz="1200" dirty="0"/>
          </a:br>
          <a:br>
            <a:rPr lang="en-IN" sz="1200" dirty="0"/>
          </a:br>
          <a:endParaRPr lang="en-GB" sz="1200" dirty="0"/>
        </a:p>
      </dgm:t>
    </dgm:pt>
    <dgm:pt modelId="{644CE637-FDDF-8944-82EF-3D008191EEC5}" type="parTrans" cxnId="{698860CF-88B9-8647-81F9-43D3CCED7C96}">
      <dgm:prSet/>
      <dgm:spPr/>
      <dgm:t>
        <a:bodyPr/>
        <a:lstStyle/>
        <a:p>
          <a:endParaRPr lang="en-GB"/>
        </a:p>
      </dgm:t>
    </dgm:pt>
    <dgm:pt modelId="{C15F31B0-EFB5-C84F-BDBE-58A80E0449C2}" type="sibTrans" cxnId="{698860CF-88B9-8647-81F9-43D3CCED7C96}">
      <dgm:prSet/>
      <dgm:spPr/>
      <dgm:t>
        <a:bodyPr/>
        <a:lstStyle/>
        <a:p>
          <a:endParaRPr lang="en-GB"/>
        </a:p>
      </dgm:t>
    </dgm:pt>
    <dgm:pt modelId="{4DB4F078-8F92-124B-8CA7-1121A762A0A1}">
      <dgm:prSet phldrT="[Text]" custT="1"/>
      <dgm:spPr/>
      <dgm:t>
        <a:bodyPr/>
        <a:lstStyle/>
        <a:p>
          <a:endParaRPr lang="en-IN" sz="1200" i="1" dirty="0"/>
        </a:p>
        <a:p>
          <a:r>
            <a:rPr lang="en-IN" sz="1200" i="1" dirty="0"/>
            <a:t># Use json_normalize method to convert the json result into a dataframe</a:t>
          </a:r>
          <a:br>
            <a:rPr lang="en-IN" sz="1200" dirty="0"/>
          </a:br>
          <a:r>
            <a:rPr lang="en-IN" sz="1400" dirty="0"/>
            <a:t> data=pd.json_normalize(response.json()) </a:t>
          </a:r>
        </a:p>
        <a:p>
          <a:endParaRPr lang="en-GB" sz="600" dirty="0"/>
        </a:p>
      </dgm:t>
    </dgm:pt>
    <dgm:pt modelId="{D3E62112-CBF7-8740-B8FF-C79E82B82A65}" type="parTrans" cxnId="{B3C62A7E-E7FD-2B45-BA2C-3F68878CF4C3}">
      <dgm:prSet/>
      <dgm:spPr/>
      <dgm:t>
        <a:bodyPr/>
        <a:lstStyle/>
        <a:p>
          <a:endParaRPr lang="en-GB"/>
        </a:p>
      </dgm:t>
    </dgm:pt>
    <dgm:pt modelId="{2EE6CACB-7993-B54D-9D28-3C37FEF0D9A4}" type="sibTrans" cxnId="{B3C62A7E-E7FD-2B45-BA2C-3F68878CF4C3}">
      <dgm:prSet/>
      <dgm:spPr/>
      <dgm:t>
        <a:bodyPr/>
        <a:lstStyle/>
        <a:p>
          <a:endParaRPr lang="en-GB"/>
        </a:p>
      </dgm:t>
    </dgm:pt>
    <dgm:pt modelId="{B2E55035-2D38-3141-94DF-31247A1F95BC}" type="pres">
      <dgm:prSet presAssocID="{6E1F22DB-6B61-6240-8EC4-25BD9337DE46}" presName="Name0" presStyleCnt="0">
        <dgm:presLayoutVars>
          <dgm:dir/>
          <dgm:animLvl val="lvl"/>
          <dgm:resizeHandles val="exact"/>
        </dgm:presLayoutVars>
      </dgm:prSet>
      <dgm:spPr/>
    </dgm:pt>
    <dgm:pt modelId="{9A8EC19C-F5E7-974E-9A8D-2F60BD151E18}" type="pres">
      <dgm:prSet presAssocID="{47273F56-C725-B04F-839A-9AC7DC81B73B}" presName="boxAndChildren" presStyleCnt="0"/>
      <dgm:spPr/>
    </dgm:pt>
    <dgm:pt modelId="{A7B745D9-C123-6145-B5D2-891F7867D7E9}" type="pres">
      <dgm:prSet presAssocID="{47273F56-C725-B04F-839A-9AC7DC81B73B}" presName="parentTextBox" presStyleLbl="node1" presStyleIdx="0" presStyleCnt="5" custScaleY="406081" custLinFactY="-11304" custLinFactNeighborY="-100000"/>
      <dgm:spPr/>
    </dgm:pt>
    <dgm:pt modelId="{CF4409CE-7D6B-6442-88DE-C23A1029CD61}" type="pres">
      <dgm:prSet presAssocID="{BDA93CC2-D9BD-424A-B47C-4F91698379D6}" presName="sp" presStyleCnt="0"/>
      <dgm:spPr/>
    </dgm:pt>
    <dgm:pt modelId="{7FDAD6E5-8B29-4B4B-A4AD-EA54D89C8A00}" type="pres">
      <dgm:prSet presAssocID="{1D59DBD3-E70F-7343-A389-530AC464CD12}" presName="arrowAndChildren" presStyleCnt="0"/>
      <dgm:spPr/>
    </dgm:pt>
    <dgm:pt modelId="{163B4CD6-CD71-B941-825D-BB26D28F1BFA}" type="pres">
      <dgm:prSet presAssocID="{1D59DBD3-E70F-7343-A389-530AC464CD12}" presName="parentTextArrow" presStyleLbl="node1" presStyleIdx="1" presStyleCnt="5" custScaleY="271546" custLinFactNeighborY="-30887"/>
      <dgm:spPr/>
    </dgm:pt>
    <dgm:pt modelId="{22E780D0-615D-2C43-949D-CCD69E4BDB44}" type="pres">
      <dgm:prSet presAssocID="{2EE6CACB-7993-B54D-9D28-3C37FEF0D9A4}" presName="sp" presStyleCnt="0"/>
      <dgm:spPr/>
    </dgm:pt>
    <dgm:pt modelId="{51ECB172-5919-954E-917A-C13063653066}" type="pres">
      <dgm:prSet presAssocID="{4DB4F078-8F92-124B-8CA7-1121A762A0A1}" presName="arrowAndChildren" presStyleCnt="0"/>
      <dgm:spPr/>
    </dgm:pt>
    <dgm:pt modelId="{28A5F4A2-FACB-5845-8C94-440D98BEC883}" type="pres">
      <dgm:prSet presAssocID="{4DB4F078-8F92-124B-8CA7-1121A762A0A1}" presName="parentTextArrow" presStyleLbl="node1" presStyleIdx="2" presStyleCnt="5" custScaleY="165330" custLinFactNeighborY="-30993"/>
      <dgm:spPr/>
    </dgm:pt>
    <dgm:pt modelId="{4B82269D-4650-1F49-825C-D9675098AC7C}" type="pres">
      <dgm:prSet presAssocID="{3BA6611F-A24B-F740-9A22-EE2C623C8D9C}" presName="sp" presStyleCnt="0"/>
      <dgm:spPr/>
    </dgm:pt>
    <dgm:pt modelId="{BF974BE9-7418-1548-BC98-42500388F3BB}" type="pres">
      <dgm:prSet presAssocID="{DEDE5E25-8033-A041-823E-9931DF567A27}" presName="arrowAndChildren" presStyleCnt="0"/>
      <dgm:spPr/>
    </dgm:pt>
    <dgm:pt modelId="{54F7FA88-9B28-9B46-886E-70439DC8937F}" type="pres">
      <dgm:prSet presAssocID="{DEDE5E25-8033-A041-823E-9931DF567A27}" presName="parentTextArrow" presStyleLbl="node1" presStyleIdx="3" presStyleCnt="5" custScaleY="108352" custLinFactNeighborY="-16105"/>
      <dgm:spPr/>
    </dgm:pt>
    <dgm:pt modelId="{68BE4103-F4BD-6D44-8C61-BE88EABD378A}" type="pres">
      <dgm:prSet presAssocID="{8B5D40CA-8A30-F845-9D07-68531C03DFCB}" presName="sp" presStyleCnt="0"/>
      <dgm:spPr/>
    </dgm:pt>
    <dgm:pt modelId="{AAF21E90-F0A2-DB4D-A181-B80FEB9F8E8C}" type="pres">
      <dgm:prSet presAssocID="{FDA4DDFB-0DC7-7F4A-A07D-AD1F2CCCF604}" presName="arrowAndChildren" presStyleCnt="0"/>
      <dgm:spPr/>
    </dgm:pt>
    <dgm:pt modelId="{7AC57AF3-7816-2F40-B5F2-311892F5AE51}" type="pres">
      <dgm:prSet presAssocID="{FDA4DDFB-0DC7-7F4A-A07D-AD1F2CCCF604}" presName="parentTextArrow" presStyleLbl="node1" presStyleIdx="4" presStyleCnt="5" custScaleX="95455" custScaleY="307266" custLinFactNeighborY="0"/>
      <dgm:spPr/>
    </dgm:pt>
  </dgm:ptLst>
  <dgm:cxnLst>
    <dgm:cxn modelId="{13B87E35-9468-C240-9B58-9DBF1B81688A}" type="presOf" srcId="{1D59DBD3-E70F-7343-A389-530AC464CD12}" destId="{163B4CD6-CD71-B941-825D-BB26D28F1BFA}" srcOrd="0" destOrd="0" presId="urn:microsoft.com/office/officeart/2005/8/layout/process4"/>
    <dgm:cxn modelId="{E3554C6E-DC3B-5242-AACA-44C4643D2B3E}" type="presOf" srcId="{47273F56-C725-B04F-839A-9AC7DC81B73B}" destId="{A7B745D9-C123-6145-B5D2-891F7867D7E9}" srcOrd="0" destOrd="0" presId="urn:microsoft.com/office/officeart/2005/8/layout/process4"/>
    <dgm:cxn modelId="{5258F46F-F6D7-D348-BB90-A6DF49497118}" srcId="{6E1F22DB-6B61-6240-8EC4-25BD9337DE46}" destId="{DEDE5E25-8033-A041-823E-9931DF567A27}" srcOrd="1" destOrd="0" parTransId="{29E490BA-2C4B-3A45-9296-9FF645BF3A0B}" sibTransId="{3BA6611F-A24B-F740-9A22-EE2C623C8D9C}"/>
    <dgm:cxn modelId="{B3C62A7E-E7FD-2B45-BA2C-3F68878CF4C3}" srcId="{6E1F22DB-6B61-6240-8EC4-25BD9337DE46}" destId="{4DB4F078-8F92-124B-8CA7-1121A762A0A1}" srcOrd="2" destOrd="0" parTransId="{D3E62112-CBF7-8740-B8FF-C79E82B82A65}" sibTransId="{2EE6CACB-7993-B54D-9D28-3C37FEF0D9A4}"/>
    <dgm:cxn modelId="{AAE3F296-CF85-4F4D-8626-71F618C6CFAA}" type="presOf" srcId="{4DB4F078-8F92-124B-8CA7-1121A762A0A1}" destId="{28A5F4A2-FACB-5845-8C94-440D98BEC883}" srcOrd="0" destOrd="0" presId="urn:microsoft.com/office/officeart/2005/8/layout/process4"/>
    <dgm:cxn modelId="{143E989F-6AC1-FB4F-AB61-AEC923C34D0C}" type="presOf" srcId="{FDA4DDFB-0DC7-7F4A-A07D-AD1F2CCCF604}" destId="{7AC57AF3-7816-2F40-B5F2-311892F5AE51}" srcOrd="0" destOrd="0" presId="urn:microsoft.com/office/officeart/2005/8/layout/process4"/>
    <dgm:cxn modelId="{3672C1A4-4F1B-7245-B6EB-524BBBC5DD3F}" type="presOf" srcId="{DEDE5E25-8033-A041-823E-9931DF567A27}" destId="{54F7FA88-9B28-9B46-886E-70439DC8937F}" srcOrd="0" destOrd="0" presId="urn:microsoft.com/office/officeart/2005/8/layout/process4"/>
    <dgm:cxn modelId="{66CA68B3-FF68-BB4A-A6A6-1CB46565A28B}" srcId="{6E1F22DB-6B61-6240-8EC4-25BD9337DE46}" destId="{FDA4DDFB-0DC7-7F4A-A07D-AD1F2CCCF604}" srcOrd="0" destOrd="0" parTransId="{1DAD528F-A63E-A843-82CD-34E4853594BF}" sibTransId="{8B5D40CA-8A30-F845-9D07-68531C03DFCB}"/>
    <dgm:cxn modelId="{698860CF-88B9-8647-81F9-43D3CCED7C96}" srcId="{6E1F22DB-6B61-6240-8EC4-25BD9337DE46}" destId="{47273F56-C725-B04F-839A-9AC7DC81B73B}" srcOrd="4" destOrd="0" parTransId="{644CE637-FDDF-8944-82EF-3D008191EEC5}" sibTransId="{C15F31B0-EFB5-C84F-BDBE-58A80E0449C2}"/>
    <dgm:cxn modelId="{0A99ACDB-4790-3549-9DF6-601A24BBDBA9}" srcId="{6E1F22DB-6B61-6240-8EC4-25BD9337DE46}" destId="{1D59DBD3-E70F-7343-A389-530AC464CD12}" srcOrd="3" destOrd="0" parTransId="{D9FBD5BF-8F00-E04E-B135-88B305EEF653}" sibTransId="{BDA93CC2-D9BD-424A-B47C-4F91698379D6}"/>
    <dgm:cxn modelId="{580FC1F1-D3CC-5644-91F0-53173582ADE9}" type="presOf" srcId="{6E1F22DB-6B61-6240-8EC4-25BD9337DE46}" destId="{B2E55035-2D38-3141-94DF-31247A1F95BC}" srcOrd="0" destOrd="0" presId="urn:microsoft.com/office/officeart/2005/8/layout/process4"/>
    <dgm:cxn modelId="{1F2DC56D-DAFB-6B49-B88D-3A5EE0704D68}" type="presParOf" srcId="{B2E55035-2D38-3141-94DF-31247A1F95BC}" destId="{9A8EC19C-F5E7-974E-9A8D-2F60BD151E18}" srcOrd="0" destOrd="0" presId="urn:microsoft.com/office/officeart/2005/8/layout/process4"/>
    <dgm:cxn modelId="{362752C0-A8E2-1B42-BAA4-88617E1C08A2}" type="presParOf" srcId="{9A8EC19C-F5E7-974E-9A8D-2F60BD151E18}" destId="{A7B745D9-C123-6145-B5D2-891F7867D7E9}" srcOrd="0" destOrd="0" presId="urn:microsoft.com/office/officeart/2005/8/layout/process4"/>
    <dgm:cxn modelId="{EAA416C1-BF5C-FB42-8675-62875AEC5471}" type="presParOf" srcId="{B2E55035-2D38-3141-94DF-31247A1F95BC}" destId="{CF4409CE-7D6B-6442-88DE-C23A1029CD61}" srcOrd="1" destOrd="0" presId="urn:microsoft.com/office/officeart/2005/8/layout/process4"/>
    <dgm:cxn modelId="{47459D11-0DDC-0840-B5A1-B45C6DAB0240}" type="presParOf" srcId="{B2E55035-2D38-3141-94DF-31247A1F95BC}" destId="{7FDAD6E5-8B29-4B4B-A4AD-EA54D89C8A00}" srcOrd="2" destOrd="0" presId="urn:microsoft.com/office/officeart/2005/8/layout/process4"/>
    <dgm:cxn modelId="{BEE57F00-6D8D-7B43-A767-2C796CB8648C}" type="presParOf" srcId="{7FDAD6E5-8B29-4B4B-A4AD-EA54D89C8A00}" destId="{163B4CD6-CD71-B941-825D-BB26D28F1BFA}" srcOrd="0" destOrd="0" presId="urn:microsoft.com/office/officeart/2005/8/layout/process4"/>
    <dgm:cxn modelId="{C051458B-AB2C-9C4A-AC53-5E5441E2652B}" type="presParOf" srcId="{B2E55035-2D38-3141-94DF-31247A1F95BC}" destId="{22E780D0-615D-2C43-949D-CCD69E4BDB44}" srcOrd="3" destOrd="0" presId="urn:microsoft.com/office/officeart/2005/8/layout/process4"/>
    <dgm:cxn modelId="{0222A900-6B71-A941-B326-EF567ACA16E2}" type="presParOf" srcId="{B2E55035-2D38-3141-94DF-31247A1F95BC}" destId="{51ECB172-5919-954E-917A-C13063653066}" srcOrd="4" destOrd="0" presId="urn:microsoft.com/office/officeart/2005/8/layout/process4"/>
    <dgm:cxn modelId="{5E7D2813-FFC0-FF48-8548-2686B191083F}" type="presParOf" srcId="{51ECB172-5919-954E-917A-C13063653066}" destId="{28A5F4A2-FACB-5845-8C94-440D98BEC883}" srcOrd="0" destOrd="0" presId="urn:microsoft.com/office/officeart/2005/8/layout/process4"/>
    <dgm:cxn modelId="{5B8DE852-BDC8-474F-AF4D-7B007CB3A7B2}" type="presParOf" srcId="{B2E55035-2D38-3141-94DF-31247A1F95BC}" destId="{4B82269D-4650-1F49-825C-D9675098AC7C}" srcOrd="5" destOrd="0" presId="urn:microsoft.com/office/officeart/2005/8/layout/process4"/>
    <dgm:cxn modelId="{84A13D0F-8D10-244F-B674-28F7E616FB89}" type="presParOf" srcId="{B2E55035-2D38-3141-94DF-31247A1F95BC}" destId="{BF974BE9-7418-1548-BC98-42500388F3BB}" srcOrd="6" destOrd="0" presId="urn:microsoft.com/office/officeart/2005/8/layout/process4"/>
    <dgm:cxn modelId="{218CC5CD-E4C8-8C4D-9E57-77427AB28850}" type="presParOf" srcId="{BF974BE9-7418-1548-BC98-42500388F3BB}" destId="{54F7FA88-9B28-9B46-886E-70439DC8937F}" srcOrd="0" destOrd="0" presId="urn:microsoft.com/office/officeart/2005/8/layout/process4"/>
    <dgm:cxn modelId="{7F932F68-8520-D24F-AA16-8D0A422C1ABB}" type="presParOf" srcId="{B2E55035-2D38-3141-94DF-31247A1F95BC}" destId="{68BE4103-F4BD-6D44-8C61-BE88EABD378A}" srcOrd="7" destOrd="0" presId="urn:microsoft.com/office/officeart/2005/8/layout/process4"/>
    <dgm:cxn modelId="{5117D97B-745F-D748-97E5-2CCCD5CE8C5F}" type="presParOf" srcId="{B2E55035-2D38-3141-94DF-31247A1F95BC}" destId="{AAF21E90-F0A2-DB4D-A181-B80FEB9F8E8C}" srcOrd="8" destOrd="0" presId="urn:microsoft.com/office/officeart/2005/8/layout/process4"/>
    <dgm:cxn modelId="{15753AAB-BC16-E942-BB7D-CED2BCD25EF2}" type="presParOf" srcId="{AAF21E90-F0A2-DB4D-A181-B80FEB9F8E8C}" destId="{7AC57AF3-7816-2F40-B5F2-311892F5AE51}"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DD3CF3-801F-8D4D-B21C-B29E1FFE84B9}"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GB"/>
        </a:p>
      </dgm:t>
    </dgm:pt>
    <dgm:pt modelId="{F560AE71-B320-0E49-81E4-85CB89519268}">
      <dgm:prSet phldrT="[Text]" custT="1"/>
      <dgm:spPr/>
      <dgm:t>
        <a:bodyPr/>
        <a:lstStyle/>
        <a:p>
          <a:pPr algn="ctr"/>
          <a:endParaRPr lang="en-IN" sz="1300" b="1" i="0" dirty="0"/>
        </a:p>
        <a:p>
          <a:pPr algn="ctr"/>
          <a:endParaRPr lang="en-IN" sz="1300" b="1" i="0" dirty="0"/>
        </a:p>
        <a:p>
          <a:pPr algn="ctr"/>
          <a:endParaRPr lang="en-IN" sz="1300" b="1" i="0" dirty="0"/>
        </a:p>
        <a:p>
          <a:pPr algn="ctr"/>
          <a:r>
            <a:rPr lang="en-IN" sz="1600" b="1" i="0" dirty="0"/>
            <a:t>Request the Falcon9 Launch Wiki page from its URL</a:t>
          </a:r>
          <a:endParaRPr lang="en-IN" sz="1600" dirty="0"/>
        </a:p>
        <a:p>
          <a:pPr algn="ctr"/>
          <a:r>
            <a:rPr lang="en-IN" sz="1200" dirty="0"/>
            <a:t>static_url="https://en.wikipedia.org/w/index.php?title=List_of_Falcon_9_and_Falcon_Heavy_launches&amp;oldid=1027686922"</a:t>
          </a:r>
        </a:p>
        <a:p>
          <a:pPr algn="ctr"/>
          <a:r>
            <a:rPr lang="en-IN" sz="1200" i="1" dirty="0"/>
            <a:t> </a:t>
          </a:r>
          <a:r>
            <a:rPr lang="en-IN" sz="1200" dirty="0"/>
            <a:t>data=requests.get(static_url).text</a:t>
          </a:r>
        </a:p>
        <a:p>
          <a:pPr algn="ctr"/>
          <a:r>
            <a:rPr lang="en-IN" sz="1200" dirty="0"/>
            <a:t>soup=BeautifulSoup(data,"html.parser") </a:t>
          </a:r>
        </a:p>
        <a:p>
          <a:pPr algn="l"/>
          <a:br>
            <a:rPr lang="en-IN" sz="1300" dirty="0"/>
          </a:br>
          <a:endParaRPr lang="en-IN" sz="1300" dirty="0"/>
        </a:p>
        <a:p>
          <a:pPr algn="ctr"/>
          <a:endParaRPr lang="en-GB" sz="1300" dirty="0"/>
        </a:p>
      </dgm:t>
    </dgm:pt>
    <dgm:pt modelId="{9CEC83A7-12F7-304C-84FC-05689E981EC5}" type="parTrans" cxnId="{1CAB0D7C-D2EE-A84A-989D-31699E4F8016}">
      <dgm:prSet/>
      <dgm:spPr/>
      <dgm:t>
        <a:bodyPr/>
        <a:lstStyle/>
        <a:p>
          <a:endParaRPr lang="en-GB"/>
        </a:p>
      </dgm:t>
    </dgm:pt>
    <dgm:pt modelId="{10B1B1BF-437C-2742-B2FC-DB7E646CA88A}" type="sibTrans" cxnId="{1CAB0D7C-D2EE-A84A-989D-31699E4F8016}">
      <dgm:prSet/>
      <dgm:spPr/>
      <dgm:t>
        <a:bodyPr/>
        <a:lstStyle/>
        <a:p>
          <a:endParaRPr lang="en-GB"/>
        </a:p>
      </dgm:t>
    </dgm:pt>
    <dgm:pt modelId="{E02BF062-49B6-5447-BEE1-BA73DA95B385}">
      <dgm:prSet custT="1"/>
      <dgm:spPr/>
      <dgm:t>
        <a:bodyPr/>
        <a:lstStyle/>
        <a:p>
          <a:r>
            <a:rPr lang="en-IN" sz="1800" b="1" i="0" dirty="0"/>
            <a:t>Extract all column/variable names from the HTML table header</a:t>
          </a:r>
        </a:p>
      </dgm:t>
    </dgm:pt>
    <dgm:pt modelId="{EB1D149E-8D2D-D64B-9DF4-AEF9F7B4B715}" type="parTrans" cxnId="{F2BE16CC-30EF-E34A-8DAB-FCAD14B20F74}">
      <dgm:prSet/>
      <dgm:spPr/>
      <dgm:t>
        <a:bodyPr/>
        <a:lstStyle/>
        <a:p>
          <a:endParaRPr lang="en-GB"/>
        </a:p>
      </dgm:t>
    </dgm:pt>
    <dgm:pt modelId="{F58F1EE2-57FD-FA42-AAC2-7C73CBAB7676}" type="sibTrans" cxnId="{F2BE16CC-30EF-E34A-8DAB-FCAD14B20F74}">
      <dgm:prSet/>
      <dgm:spPr/>
      <dgm:t>
        <a:bodyPr/>
        <a:lstStyle/>
        <a:p>
          <a:endParaRPr lang="en-GB"/>
        </a:p>
      </dgm:t>
    </dgm:pt>
    <dgm:pt modelId="{DAAF5C57-3073-0A4B-BB84-E1FE11F0AD44}">
      <dgm:prSet custT="1"/>
      <dgm:spPr/>
      <dgm:t>
        <a:bodyPr/>
        <a:lstStyle/>
        <a:p>
          <a:r>
            <a:rPr lang="en-IN" sz="1800" b="1" i="0" dirty="0"/>
            <a:t>Create a data frame by parsing the launch HTML tables</a:t>
          </a:r>
        </a:p>
      </dgm:t>
    </dgm:pt>
    <dgm:pt modelId="{85127924-42EB-284E-B4B0-DD1DBBB50A70}" type="parTrans" cxnId="{9812B76B-3CC2-A646-AA64-65CEFFAB16EE}">
      <dgm:prSet/>
      <dgm:spPr/>
      <dgm:t>
        <a:bodyPr/>
        <a:lstStyle/>
        <a:p>
          <a:endParaRPr lang="en-GB"/>
        </a:p>
      </dgm:t>
    </dgm:pt>
    <dgm:pt modelId="{3C981403-524E-FD46-AF33-EB2F0388F5B6}" type="sibTrans" cxnId="{9812B76B-3CC2-A646-AA64-65CEFFAB16EE}">
      <dgm:prSet/>
      <dgm:spPr/>
      <dgm:t>
        <a:bodyPr/>
        <a:lstStyle/>
        <a:p>
          <a:endParaRPr lang="en-GB"/>
        </a:p>
      </dgm:t>
    </dgm:pt>
    <dgm:pt modelId="{792B22A4-331C-854F-AF8E-FED0723C32D8}" type="pres">
      <dgm:prSet presAssocID="{3DDD3CF3-801F-8D4D-B21C-B29E1FFE84B9}" presName="Name0" presStyleCnt="0">
        <dgm:presLayoutVars>
          <dgm:dir/>
          <dgm:animLvl val="lvl"/>
          <dgm:resizeHandles val="exact"/>
        </dgm:presLayoutVars>
      </dgm:prSet>
      <dgm:spPr/>
    </dgm:pt>
    <dgm:pt modelId="{9BBEC664-82C9-2C4E-BBEF-874D03643369}" type="pres">
      <dgm:prSet presAssocID="{DAAF5C57-3073-0A4B-BB84-E1FE11F0AD44}" presName="boxAndChildren" presStyleCnt="0"/>
      <dgm:spPr/>
    </dgm:pt>
    <dgm:pt modelId="{71893F89-7AA6-3748-B589-031D7219AE0F}" type="pres">
      <dgm:prSet presAssocID="{DAAF5C57-3073-0A4B-BB84-E1FE11F0AD44}" presName="parentTextBox" presStyleLbl="node1" presStyleIdx="0" presStyleCnt="3" custLinFactNeighborY="-41142"/>
      <dgm:spPr/>
    </dgm:pt>
    <dgm:pt modelId="{8BBDCF79-1765-B546-8459-E6F022D549DF}" type="pres">
      <dgm:prSet presAssocID="{F58F1EE2-57FD-FA42-AAC2-7C73CBAB7676}" presName="sp" presStyleCnt="0"/>
      <dgm:spPr/>
    </dgm:pt>
    <dgm:pt modelId="{08286AB1-7FF9-AB4D-8077-F64120B112FB}" type="pres">
      <dgm:prSet presAssocID="{E02BF062-49B6-5447-BEE1-BA73DA95B385}" presName="arrowAndChildren" presStyleCnt="0"/>
      <dgm:spPr/>
    </dgm:pt>
    <dgm:pt modelId="{4E1B3157-532E-AC4A-A174-0E6E2DA35123}" type="pres">
      <dgm:prSet presAssocID="{E02BF062-49B6-5447-BEE1-BA73DA95B385}" presName="parentTextArrow" presStyleLbl="node1" presStyleIdx="1" presStyleCnt="3" custScaleY="80149" custLinFactNeighborY="-10857"/>
      <dgm:spPr/>
    </dgm:pt>
    <dgm:pt modelId="{8C08A63B-2B39-7044-8F3A-A3AD0154C57D}" type="pres">
      <dgm:prSet presAssocID="{10B1B1BF-437C-2742-B2FC-DB7E646CA88A}" presName="sp" presStyleCnt="0"/>
      <dgm:spPr/>
    </dgm:pt>
    <dgm:pt modelId="{9886222F-33A6-524F-9117-48E66F6B0150}" type="pres">
      <dgm:prSet presAssocID="{F560AE71-B320-0E49-81E4-85CB89519268}" presName="arrowAndChildren" presStyleCnt="0"/>
      <dgm:spPr/>
    </dgm:pt>
    <dgm:pt modelId="{61815748-C276-494F-90DD-4363AE4168A9}" type="pres">
      <dgm:prSet presAssocID="{F560AE71-B320-0E49-81E4-85CB89519268}" presName="parentTextArrow" presStyleLbl="node1" presStyleIdx="2" presStyleCnt="3" custScaleY="101885" custLinFactNeighborY="478"/>
      <dgm:spPr/>
    </dgm:pt>
  </dgm:ptLst>
  <dgm:cxnLst>
    <dgm:cxn modelId="{34A81A2C-B04D-0E4D-834F-615AEC9FE968}" type="presOf" srcId="{E02BF062-49B6-5447-BEE1-BA73DA95B385}" destId="{4E1B3157-532E-AC4A-A174-0E6E2DA35123}" srcOrd="0" destOrd="0" presId="urn:microsoft.com/office/officeart/2005/8/layout/process4"/>
    <dgm:cxn modelId="{41FD095E-0BCA-3C47-8E54-07092E59548A}" type="presOf" srcId="{F560AE71-B320-0E49-81E4-85CB89519268}" destId="{61815748-C276-494F-90DD-4363AE4168A9}" srcOrd="0" destOrd="0" presId="urn:microsoft.com/office/officeart/2005/8/layout/process4"/>
    <dgm:cxn modelId="{9812B76B-3CC2-A646-AA64-65CEFFAB16EE}" srcId="{3DDD3CF3-801F-8D4D-B21C-B29E1FFE84B9}" destId="{DAAF5C57-3073-0A4B-BB84-E1FE11F0AD44}" srcOrd="2" destOrd="0" parTransId="{85127924-42EB-284E-B4B0-DD1DBBB50A70}" sibTransId="{3C981403-524E-FD46-AF33-EB2F0388F5B6}"/>
    <dgm:cxn modelId="{1CAB0D7C-D2EE-A84A-989D-31699E4F8016}" srcId="{3DDD3CF3-801F-8D4D-B21C-B29E1FFE84B9}" destId="{F560AE71-B320-0E49-81E4-85CB89519268}" srcOrd="0" destOrd="0" parTransId="{9CEC83A7-12F7-304C-84FC-05689E981EC5}" sibTransId="{10B1B1BF-437C-2742-B2FC-DB7E646CA88A}"/>
    <dgm:cxn modelId="{F2BE16CC-30EF-E34A-8DAB-FCAD14B20F74}" srcId="{3DDD3CF3-801F-8D4D-B21C-B29E1FFE84B9}" destId="{E02BF062-49B6-5447-BEE1-BA73DA95B385}" srcOrd="1" destOrd="0" parTransId="{EB1D149E-8D2D-D64B-9DF4-AEF9F7B4B715}" sibTransId="{F58F1EE2-57FD-FA42-AAC2-7C73CBAB7676}"/>
    <dgm:cxn modelId="{36137CD6-67DA-7644-94FB-A2364170E758}" type="presOf" srcId="{DAAF5C57-3073-0A4B-BB84-E1FE11F0AD44}" destId="{71893F89-7AA6-3748-B589-031D7219AE0F}" srcOrd="0" destOrd="0" presId="urn:microsoft.com/office/officeart/2005/8/layout/process4"/>
    <dgm:cxn modelId="{3FEEDBEC-B0BE-5B4C-BF75-888E1C781186}" type="presOf" srcId="{3DDD3CF3-801F-8D4D-B21C-B29E1FFE84B9}" destId="{792B22A4-331C-854F-AF8E-FED0723C32D8}" srcOrd="0" destOrd="0" presId="urn:microsoft.com/office/officeart/2005/8/layout/process4"/>
    <dgm:cxn modelId="{41560AAA-32A4-4C46-A920-8F8A519CC515}" type="presParOf" srcId="{792B22A4-331C-854F-AF8E-FED0723C32D8}" destId="{9BBEC664-82C9-2C4E-BBEF-874D03643369}" srcOrd="0" destOrd="0" presId="urn:microsoft.com/office/officeart/2005/8/layout/process4"/>
    <dgm:cxn modelId="{FD24685A-0679-4049-A7F0-66879DCB67A5}" type="presParOf" srcId="{9BBEC664-82C9-2C4E-BBEF-874D03643369}" destId="{71893F89-7AA6-3748-B589-031D7219AE0F}" srcOrd="0" destOrd="0" presId="urn:microsoft.com/office/officeart/2005/8/layout/process4"/>
    <dgm:cxn modelId="{4A8C5C7A-D6F2-1443-A8E2-99BFCDFB0DD4}" type="presParOf" srcId="{792B22A4-331C-854F-AF8E-FED0723C32D8}" destId="{8BBDCF79-1765-B546-8459-E6F022D549DF}" srcOrd="1" destOrd="0" presId="urn:microsoft.com/office/officeart/2005/8/layout/process4"/>
    <dgm:cxn modelId="{31B5A095-4330-3A47-9982-89FFD2B9B86C}" type="presParOf" srcId="{792B22A4-331C-854F-AF8E-FED0723C32D8}" destId="{08286AB1-7FF9-AB4D-8077-F64120B112FB}" srcOrd="2" destOrd="0" presId="urn:microsoft.com/office/officeart/2005/8/layout/process4"/>
    <dgm:cxn modelId="{4D1C9CAC-4F8F-D44F-99A1-3B7DE1CEEE38}" type="presParOf" srcId="{08286AB1-7FF9-AB4D-8077-F64120B112FB}" destId="{4E1B3157-532E-AC4A-A174-0E6E2DA35123}" srcOrd="0" destOrd="0" presId="urn:microsoft.com/office/officeart/2005/8/layout/process4"/>
    <dgm:cxn modelId="{05F8B31B-4414-B148-96B2-B4FF004FF5DC}" type="presParOf" srcId="{792B22A4-331C-854F-AF8E-FED0723C32D8}" destId="{8C08A63B-2B39-7044-8F3A-A3AD0154C57D}" srcOrd="3" destOrd="0" presId="urn:microsoft.com/office/officeart/2005/8/layout/process4"/>
    <dgm:cxn modelId="{65DBB2CF-EC75-8D4A-8E92-83A61E36882C}" type="presParOf" srcId="{792B22A4-331C-854F-AF8E-FED0723C32D8}" destId="{9886222F-33A6-524F-9117-48E66F6B0150}" srcOrd="4" destOrd="0" presId="urn:microsoft.com/office/officeart/2005/8/layout/process4"/>
    <dgm:cxn modelId="{23FA5FF2-D26F-F74C-8A71-A19640551A60}" type="presParOf" srcId="{9886222F-33A6-524F-9117-48E66F6B0150}" destId="{61815748-C276-494F-90DD-4363AE4168A9}"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044D15-8FC8-2D4A-8497-764795D25B94}"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GB"/>
        </a:p>
      </dgm:t>
    </dgm:pt>
    <dgm:pt modelId="{2C418572-CCD4-A645-A74C-11869C6C57BD}">
      <dgm:prSet phldrT="[Text]"/>
      <dgm:spPr/>
      <dgm:t>
        <a:bodyPr/>
        <a:lstStyle/>
        <a:p>
          <a:r>
            <a:rPr lang="en-GB" dirty="0"/>
            <a:t>Filter </a:t>
          </a:r>
          <a:r>
            <a:rPr lang="en-GB" dirty="0" err="1"/>
            <a:t>Dataframe</a:t>
          </a:r>
          <a:endParaRPr lang="en-GB" dirty="0"/>
        </a:p>
      </dgm:t>
    </dgm:pt>
    <dgm:pt modelId="{5E27B8E3-16EF-AA41-8498-41FE7808CEB9}" type="parTrans" cxnId="{EEA322CD-EA9A-4344-B455-CAC03BE221DE}">
      <dgm:prSet/>
      <dgm:spPr/>
      <dgm:t>
        <a:bodyPr/>
        <a:lstStyle/>
        <a:p>
          <a:endParaRPr lang="en-GB"/>
        </a:p>
      </dgm:t>
    </dgm:pt>
    <dgm:pt modelId="{73EC8BA6-4DBC-BF4C-9358-D4AAB8A1F5E0}" type="sibTrans" cxnId="{EEA322CD-EA9A-4344-B455-CAC03BE221DE}">
      <dgm:prSet/>
      <dgm:spPr/>
      <dgm:t>
        <a:bodyPr/>
        <a:lstStyle/>
        <a:p>
          <a:endParaRPr lang="en-GB"/>
        </a:p>
      </dgm:t>
    </dgm:pt>
    <dgm:pt modelId="{CFA522C7-8ADA-5149-8527-36FF81B1E704}">
      <dgm:prSet phldrT="[Text]"/>
      <dgm:spPr/>
      <dgm:t>
        <a:bodyPr/>
        <a:lstStyle/>
        <a:p>
          <a:r>
            <a:rPr lang="en-IN" b="0" i="0" dirty="0"/>
            <a:t>Remove the Falcon 1 launches keeping only the Falcon 9 launches. Filter the data dataframe using the  column to only keep the Falcon 9 launches. Save the filtered data to a new dataframe</a:t>
          </a:r>
          <a:endParaRPr lang="en-GB" dirty="0"/>
        </a:p>
      </dgm:t>
    </dgm:pt>
    <dgm:pt modelId="{38DFE713-FFF2-A744-A98B-157A10B0D60C}" type="parTrans" cxnId="{51C145AB-7D3B-F644-A74A-B6BAC26F2EAC}">
      <dgm:prSet/>
      <dgm:spPr/>
      <dgm:t>
        <a:bodyPr/>
        <a:lstStyle/>
        <a:p>
          <a:endParaRPr lang="en-GB"/>
        </a:p>
      </dgm:t>
    </dgm:pt>
    <dgm:pt modelId="{E2CC52A7-FF54-D84E-9EC1-EC63021D4857}" type="sibTrans" cxnId="{51C145AB-7D3B-F644-A74A-B6BAC26F2EAC}">
      <dgm:prSet/>
      <dgm:spPr/>
      <dgm:t>
        <a:bodyPr/>
        <a:lstStyle/>
        <a:p>
          <a:endParaRPr lang="en-GB"/>
        </a:p>
      </dgm:t>
    </dgm:pt>
    <dgm:pt modelId="{C01802B5-4725-304D-BD73-A68300AFF4B9}">
      <dgm:prSet phldrT="[Text]"/>
      <dgm:spPr/>
      <dgm:t>
        <a:bodyPr/>
        <a:lstStyle/>
        <a:p>
          <a:r>
            <a:rPr lang="en-GB" dirty="0"/>
            <a:t>Deal with the missing values</a:t>
          </a:r>
        </a:p>
      </dgm:t>
    </dgm:pt>
    <dgm:pt modelId="{69775259-73E6-BB40-82DB-6CE1F15D846A}" type="parTrans" cxnId="{7466E3D7-38FF-1E47-8735-D38AFD2506BB}">
      <dgm:prSet/>
      <dgm:spPr/>
      <dgm:t>
        <a:bodyPr/>
        <a:lstStyle/>
        <a:p>
          <a:endParaRPr lang="en-GB"/>
        </a:p>
      </dgm:t>
    </dgm:pt>
    <dgm:pt modelId="{70FD23AB-5876-FA4A-88F9-CFFA4F711488}" type="sibTrans" cxnId="{7466E3D7-38FF-1E47-8735-D38AFD2506BB}">
      <dgm:prSet/>
      <dgm:spPr/>
      <dgm:t>
        <a:bodyPr/>
        <a:lstStyle/>
        <a:p>
          <a:endParaRPr lang="en-GB"/>
        </a:p>
      </dgm:t>
    </dgm:pt>
    <dgm:pt modelId="{BA6ADC6D-EAEA-3249-ADF0-5683724D9041}">
      <dgm:prSet phldrT="[Text]"/>
      <dgm:spPr/>
      <dgm:t>
        <a:bodyPr/>
        <a:lstStyle/>
        <a:p>
          <a:r>
            <a:rPr lang="en-GB" dirty="0"/>
            <a:t>Mean value of payload mass was calculated and missing values were replaced by it across the </a:t>
          </a:r>
          <a:r>
            <a:rPr lang="en-GB" dirty="0" err="1"/>
            <a:t>dataframe</a:t>
          </a:r>
          <a:endParaRPr lang="en-GB" dirty="0"/>
        </a:p>
      </dgm:t>
    </dgm:pt>
    <dgm:pt modelId="{2B3A3932-19A9-9B42-9F2B-420C704A411B}" type="parTrans" cxnId="{30069D44-D2CA-744F-9A72-8E36BAB8F987}">
      <dgm:prSet/>
      <dgm:spPr/>
      <dgm:t>
        <a:bodyPr/>
        <a:lstStyle/>
        <a:p>
          <a:endParaRPr lang="en-GB"/>
        </a:p>
      </dgm:t>
    </dgm:pt>
    <dgm:pt modelId="{D98E5CF4-4A2D-8440-B3B0-9D17035587A4}" type="sibTrans" cxnId="{30069D44-D2CA-744F-9A72-8E36BAB8F987}">
      <dgm:prSet/>
      <dgm:spPr/>
      <dgm:t>
        <a:bodyPr/>
        <a:lstStyle/>
        <a:p>
          <a:endParaRPr lang="en-GB"/>
        </a:p>
      </dgm:t>
    </dgm:pt>
    <dgm:pt modelId="{E894ADFE-2D1C-1342-A184-8CA90D48C593}">
      <dgm:prSet phldrT="[Text]"/>
      <dgm:spPr/>
      <dgm:t>
        <a:bodyPr/>
        <a:lstStyle/>
        <a:p>
          <a:r>
            <a:rPr lang="en-GB" dirty="0"/>
            <a:t>Convert Landing outcomes to training labels</a:t>
          </a:r>
        </a:p>
      </dgm:t>
    </dgm:pt>
    <dgm:pt modelId="{1B718C24-E08D-E641-9293-79E11FB11A69}" type="parTrans" cxnId="{6603A8AC-596B-B449-81F5-262257142478}">
      <dgm:prSet/>
      <dgm:spPr/>
      <dgm:t>
        <a:bodyPr/>
        <a:lstStyle/>
        <a:p>
          <a:endParaRPr lang="en-GB"/>
        </a:p>
      </dgm:t>
    </dgm:pt>
    <dgm:pt modelId="{2B3107B5-01C7-9847-BDA1-4A7242D55CF9}" type="sibTrans" cxnId="{6603A8AC-596B-B449-81F5-262257142478}">
      <dgm:prSet/>
      <dgm:spPr/>
      <dgm:t>
        <a:bodyPr/>
        <a:lstStyle/>
        <a:p>
          <a:endParaRPr lang="en-GB"/>
        </a:p>
      </dgm:t>
    </dgm:pt>
    <dgm:pt modelId="{C4C34C65-816A-D54C-851D-7EB2EC58B874}">
      <dgm:prSet phldrT="[Text]"/>
      <dgm:spPr/>
      <dgm:t>
        <a:bodyPr/>
        <a:lstStyle/>
        <a:p>
          <a:r>
            <a:rPr lang="en-GB" dirty="0"/>
            <a:t>Landing outcomes were converted to training variables 1 and 0 to represent successful and unsuccessful landing</a:t>
          </a:r>
        </a:p>
      </dgm:t>
    </dgm:pt>
    <dgm:pt modelId="{785B5DE7-051A-664B-81B2-258A231F5F7B}" type="parTrans" cxnId="{0B818249-79CD-934E-8338-B7403824EC30}">
      <dgm:prSet/>
      <dgm:spPr/>
      <dgm:t>
        <a:bodyPr/>
        <a:lstStyle/>
        <a:p>
          <a:endParaRPr lang="en-GB"/>
        </a:p>
      </dgm:t>
    </dgm:pt>
    <dgm:pt modelId="{74509A98-5DEB-B34C-A600-5D35CBC8DE90}" type="sibTrans" cxnId="{0B818249-79CD-934E-8338-B7403824EC30}">
      <dgm:prSet/>
      <dgm:spPr/>
      <dgm:t>
        <a:bodyPr/>
        <a:lstStyle/>
        <a:p>
          <a:endParaRPr lang="en-GB"/>
        </a:p>
      </dgm:t>
    </dgm:pt>
    <dgm:pt modelId="{0F72DA3C-518F-FB4E-BDAC-606BF53B7141}" type="pres">
      <dgm:prSet presAssocID="{AB044D15-8FC8-2D4A-8497-764795D25B94}" presName="Name0" presStyleCnt="0">
        <dgm:presLayoutVars>
          <dgm:dir/>
          <dgm:animLvl val="lvl"/>
          <dgm:resizeHandles val="exact"/>
        </dgm:presLayoutVars>
      </dgm:prSet>
      <dgm:spPr/>
    </dgm:pt>
    <dgm:pt modelId="{218150C3-D2FE-5A49-B870-115F5D126BBB}" type="pres">
      <dgm:prSet presAssocID="{E894ADFE-2D1C-1342-A184-8CA90D48C593}" presName="boxAndChildren" presStyleCnt="0"/>
      <dgm:spPr/>
    </dgm:pt>
    <dgm:pt modelId="{9118B381-88F8-A64A-BBFC-3ABA9CAF83D4}" type="pres">
      <dgm:prSet presAssocID="{E894ADFE-2D1C-1342-A184-8CA90D48C593}" presName="parentTextBox" presStyleLbl="node1" presStyleIdx="0" presStyleCnt="3"/>
      <dgm:spPr/>
    </dgm:pt>
    <dgm:pt modelId="{2B9C206F-FFD4-AE45-8275-BCCB2DB027AD}" type="pres">
      <dgm:prSet presAssocID="{E894ADFE-2D1C-1342-A184-8CA90D48C593}" presName="entireBox" presStyleLbl="node1" presStyleIdx="0" presStyleCnt="3"/>
      <dgm:spPr/>
    </dgm:pt>
    <dgm:pt modelId="{2CCEC6BB-A8E5-294A-8FF7-5372FFC2B7AD}" type="pres">
      <dgm:prSet presAssocID="{E894ADFE-2D1C-1342-A184-8CA90D48C593}" presName="descendantBox" presStyleCnt="0"/>
      <dgm:spPr/>
    </dgm:pt>
    <dgm:pt modelId="{F1E2DC86-368D-CE47-A0BE-837923E9D355}" type="pres">
      <dgm:prSet presAssocID="{C4C34C65-816A-D54C-851D-7EB2EC58B874}" presName="childTextBox" presStyleLbl="fgAccFollowNode1" presStyleIdx="0" presStyleCnt="3">
        <dgm:presLayoutVars>
          <dgm:bulletEnabled val="1"/>
        </dgm:presLayoutVars>
      </dgm:prSet>
      <dgm:spPr/>
    </dgm:pt>
    <dgm:pt modelId="{408A2914-2E06-CB41-BDD9-D5010C1BE32E}" type="pres">
      <dgm:prSet presAssocID="{70FD23AB-5876-FA4A-88F9-CFFA4F711488}" presName="sp" presStyleCnt="0"/>
      <dgm:spPr/>
    </dgm:pt>
    <dgm:pt modelId="{0227726D-CFD2-5E4C-9EE4-101000B6D6A7}" type="pres">
      <dgm:prSet presAssocID="{C01802B5-4725-304D-BD73-A68300AFF4B9}" presName="arrowAndChildren" presStyleCnt="0"/>
      <dgm:spPr/>
    </dgm:pt>
    <dgm:pt modelId="{2D825BFA-5436-7444-B022-B8D71912559D}" type="pres">
      <dgm:prSet presAssocID="{C01802B5-4725-304D-BD73-A68300AFF4B9}" presName="parentTextArrow" presStyleLbl="node1" presStyleIdx="0" presStyleCnt="3"/>
      <dgm:spPr/>
    </dgm:pt>
    <dgm:pt modelId="{B9CCF4E1-32A3-A144-A002-F5F26495C2D0}" type="pres">
      <dgm:prSet presAssocID="{C01802B5-4725-304D-BD73-A68300AFF4B9}" presName="arrow" presStyleLbl="node1" presStyleIdx="1" presStyleCnt="3"/>
      <dgm:spPr/>
    </dgm:pt>
    <dgm:pt modelId="{AA8B6930-54E1-DD44-B3DF-898CE319CCD8}" type="pres">
      <dgm:prSet presAssocID="{C01802B5-4725-304D-BD73-A68300AFF4B9}" presName="descendantArrow" presStyleCnt="0"/>
      <dgm:spPr/>
    </dgm:pt>
    <dgm:pt modelId="{41330539-329A-E347-8254-2C435DF33B34}" type="pres">
      <dgm:prSet presAssocID="{BA6ADC6D-EAEA-3249-ADF0-5683724D9041}" presName="childTextArrow" presStyleLbl="fgAccFollowNode1" presStyleIdx="1" presStyleCnt="3">
        <dgm:presLayoutVars>
          <dgm:bulletEnabled val="1"/>
        </dgm:presLayoutVars>
      </dgm:prSet>
      <dgm:spPr/>
    </dgm:pt>
    <dgm:pt modelId="{4B9FF5A4-D500-4049-8F02-670DD34A6332}" type="pres">
      <dgm:prSet presAssocID="{73EC8BA6-4DBC-BF4C-9358-D4AAB8A1F5E0}" presName="sp" presStyleCnt="0"/>
      <dgm:spPr/>
    </dgm:pt>
    <dgm:pt modelId="{20ED2163-F838-8D4F-B1D9-503DD58BF3CC}" type="pres">
      <dgm:prSet presAssocID="{2C418572-CCD4-A645-A74C-11869C6C57BD}" presName="arrowAndChildren" presStyleCnt="0"/>
      <dgm:spPr/>
    </dgm:pt>
    <dgm:pt modelId="{90331B0F-CC47-4146-95E1-18A4E26CFA18}" type="pres">
      <dgm:prSet presAssocID="{2C418572-CCD4-A645-A74C-11869C6C57BD}" presName="parentTextArrow" presStyleLbl="node1" presStyleIdx="1" presStyleCnt="3"/>
      <dgm:spPr/>
    </dgm:pt>
    <dgm:pt modelId="{AC12CEB5-BD3E-E84D-98F3-27C6A8EEB6C3}" type="pres">
      <dgm:prSet presAssocID="{2C418572-CCD4-A645-A74C-11869C6C57BD}" presName="arrow" presStyleLbl="node1" presStyleIdx="2" presStyleCnt="3"/>
      <dgm:spPr/>
    </dgm:pt>
    <dgm:pt modelId="{B48BD705-DF78-1C4D-8FEE-5CD9C8CF2FE3}" type="pres">
      <dgm:prSet presAssocID="{2C418572-CCD4-A645-A74C-11869C6C57BD}" presName="descendantArrow" presStyleCnt="0"/>
      <dgm:spPr/>
    </dgm:pt>
    <dgm:pt modelId="{0032216E-C0E0-644F-983A-AC60FEF78C00}" type="pres">
      <dgm:prSet presAssocID="{CFA522C7-8ADA-5149-8527-36FF81B1E704}" presName="childTextArrow" presStyleLbl="fgAccFollowNode1" presStyleIdx="2" presStyleCnt="3">
        <dgm:presLayoutVars>
          <dgm:bulletEnabled val="1"/>
        </dgm:presLayoutVars>
      </dgm:prSet>
      <dgm:spPr/>
    </dgm:pt>
  </dgm:ptLst>
  <dgm:cxnLst>
    <dgm:cxn modelId="{837CA607-3B7A-F244-9121-22D97CA20744}" type="presOf" srcId="{2C418572-CCD4-A645-A74C-11869C6C57BD}" destId="{90331B0F-CC47-4146-95E1-18A4E26CFA18}" srcOrd="0" destOrd="0" presId="urn:microsoft.com/office/officeart/2005/8/layout/process4"/>
    <dgm:cxn modelId="{88946410-23D0-CB46-A1F9-767D6D980672}" type="presOf" srcId="{BA6ADC6D-EAEA-3249-ADF0-5683724D9041}" destId="{41330539-329A-E347-8254-2C435DF33B34}" srcOrd="0" destOrd="0" presId="urn:microsoft.com/office/officeart/2005/8/layout/process4"/>
    <dgm:cxn modelId="{30069D44-D2CA-744F-9A72-8E36BAB8F987}" srcId="{C01802B5-4725-304D-BD73-A68300AFF4B9}" destId="{BA6ADC6D-EAEA-3249-ADF0-5683724D9041}" srcOrd="0" destOrd="0" parTransId="{2B3A3932-19A9-9B42-9F2B-420C704A411B}" sibTransId="{D98E5CF4-4A2D-8440-B3B0-9D17035587A4}"/>
    <dgm:cxn modelId="{0B818249-79CD-934E-8338-B7403824EC30}" srcId="{E894ADFE-2D1C-1342-A184-8CA90D48C593}" destId="{C4C34C65-816A-D54C-851D-7EB2EC58B874}" srcOrd="0" destOrd="0" parTransId="{785B5DE7-051A-664B-81B2-258A231F5F7B}" sibTransId="{74509A98-5DEB-B34C-A600-5D35CBC8DE90}"/>
    <dgm:cxn modelId="{86251150-4281-E644-A05E-4DB67B643F87}" type="presOf" srcId="{CFA522C7-8ADA-5149-8527-36FF81B1E704}" destId="{0032216E-C0E0-644F-983A-AC60FEF78C00}" srcOrd="0" destOrd="0" presId="urn:microsoft.com/office/officeart/2005/8/layout/process4"/>
    <dgm:cxn modelId="{406CAC5E-2035-AC4B-BA19-5F34CFB1369D}" type="presOf" srcId="{AB044D15-8FC8-2D4A-8497-764795D25B94}" destId="{0F72DA3C-518F-FB4E-BDAC-606BF53B7141}" srcOrd="0" destOrd="0" presId="urn:microsoft.com/office/officeart/2005/8/layout/process4"/>
    <dgm:cxn modelId="{23436B6C-6EDB-6645-83E7-920DC2DC923B}" type="presOf" srcId="{C01802B5-4725-304D-BD73-A68300AFF4B9}" destId="{2D825BFA-5436-7444-B022-B8D71912559D}" srcOrd="0" destOrd="0" presId="urn:microsoft.com/office/officeart/2005/8/layout/process4"/>
    <dgm:cxn modelId="{E863DD72-4EE8-3649-90C7-763006BB060A}" type="presOf" srcId="{2C418572-CCD4-A645-A74C-11869C6C57BD}" destId="{AC12CEB5-BD3E-E84D-98F3-27C6A8EEB6C3}" srcOrd="1" destOrd="0" presId="urn:microsoft.com/office/officeart/2005/8/layout/process4"/>
    <dgm:cxn modelId="{95AAF59B-FC74-E44A-B852-4CC5930F0739}" type="presOf" srcId="{E894ADFE-2D1C-1342-A184-8CA90D48C593}" destId="{2B9C206F-FFD4-AE45-8275-BCCB2DB027AD}" srcOrd="1" destOrd="0" presId="urn:microsoft.com/office/officeart/2005/8/layout/process4"/>
    <dgm:cxn modelId="{51C145AB-7D3B-F644-A74A-B6BAC26F2EAC}" srcId="{2C418572-CCD4-A645-A74C-11869C6C57BD}" destId="{CFA522C7-8ADA-5149-8527-36FF81B1E704}" srcOrd="0" destOrd="0" parTransId="{38DFE713-FFF2-A744-A98B-157A10B0D60C}" sibTransId="{E2CC52A7-FF54-D84E-9EC1-EC63021D4857}"/>
    <dgm:cxn modelId="{6603A8AC-596B-B449-81F5-262257142478}" srcId="{AB044D15-8FC8-2D4A-8497-764795D25B94}" destId="{E894ADFE-2D1C-1342-A184-8CA90D48C593}" srcOrd="2" destOrd="0" parTransId="{1B718C24-E08D-E641-9293-79E11FB11A69}" sibTransId="{2B3107B5-01C7-9847-BDA1-4A7242D55CF9}"/>
    <dgm:cxn modelId="{EEA322CD-EA9A-4344-B455-CAC03BE221DE}" srcId="{AB044D15-8FC8-2D4A-8497-764795D25B94}" destId="{2C418572-CCD4-A645-A74C-11869C6C57BD}" srcOrd="0" destOrd="0" parTransId="{5E27B8E3-16EF-AA41-8498-41FE7808CEB9}" sibTransId="{73EC8BA6-4DBC-BF4C-9358-D4AAB8A1F5E0}"/>
    <dgm:cxn modelId="{7466E3D7-38FF-1E47-8735-D38AFD2506BB}" srcId="{AB044D15-8FC8-2D4A-8497-764795D25B94}" destId="{C01802B5-4725-304D-BD73-A68300AFF4B9}" srcOrd="1" destOrd="0" parTransId="{69775259-73E6-BB40-82DB-6CE1F15D846A}" sibTransId="{70FD23AB-5876-FA4A-88F9-CFFA4F711488}"/>
    <dgm:cxn modelId="{60EED1EC-2D21-D44E-BEB4-EE8A3C696ED5}" type="presOf" srcId="{C4C34C65-816A-D54C-851D-7EB2EC58B874}" destId="{F1E2DC86-368D-CE47-A0BE-837923E9D355}" srcOrd="0" destOrd="0" presId="urn:microsoft.com/office/officeart/2005/8/layout/process4"/>
    <dgm:cxn modelId="{22A38EF0-4141-F641-82FF-8425FA4592E3}" type="presOf" srcId="{E894ADFE-2D1C-1342-A184-8CA90D48C593}" destId="{9118B381-88F8-A64A-BBFC-3ABA9CAF83D4}" srcOrd="0" destOrd="0" presId="urn:microsoft.com/office/officeart/2005/8/layout/process4"/>
    <dgm:cxn modelId="{231577FE-523F-CA40-B40A-FCCB3A30CAA9}" type="presOf" srcId="{C01802B5-4725-304D-BD73-A68300AFF4B9}" destId="{B9CCF4E1-32A3-A144-A002-F5F26495C2D0}" srcOrd="1" destOrd="0" presId="urn:microsoft.com/office/officeart/2005/8/layout/process4"/>
    <dgm:cxn modelId="{92704E15-06A8-844A-8E36-3A0EC9404A70}" type="presParOf" srcId="{0F72DA3C-518F-FB4E-BDAC-606BF53B7141}" destId="{218150C3-D2FE-5A49-B870-115F5D126BBB}" srcOrd="0" destOrd="0" presId="urn:microsoft.com/office/officeart/2005/8/layout/process4"/>
    <dgm:cxn modelId="{EE08C53F-D81E-B645-BDE2-6DB41402F4FF}" type="presParOf" srcId="{218150C3-D2FE-5A49-B870-115F5D126BBB}" destId="{9118B381-88F8-A64A-BBFC-3ABA9CAF83D4}" srcOrd="0" destOrd="0" presId="urn:microsoft.com/office/officeart/2005/8/layout/process4"/>
    <dgm:cxn modelId="{739C2068-5A4A-FC41-BEA2-7E6BF038C378}" type="presParOf" srcId="{218150C3-D2FE-5A49-B870-115F5D126BBB}" destId="{2B9C206F-FFD4-AE45-8275-BCCB2DB027AD}" srcOrd="1" destOrd="0" presId="urn:microsoft.com/office/officeart/2005/8/layout/process4"/>
    <dgm:cxn modelId="{F2189279-E4F6-DA44-BC36-40D86E236E59}" type="presParOf" srcId="{218150C3-D2FE-5A49-B870-115F5D126BBB}" destId="{2CCEC6BB-A8E5-294A-8FF7-5372FFC2B7AD}" srcOrd="2" destOrd="0" presId="urn:microsoft.com/office/officeart/2005/8/layout/process4"/>
    <dgm:cxn modelId="{8CEC8832-1F48-9649-8EF9-4F6736A84941}" type="presParOf" srcId="{2CCEC6BB-A8E5-294A-8FF7-5372FFC2B7AD}" destId="{F1E2DC86-368D-CE47-A0BE-837923E9D355}" srcOrd="0" destOrd="0" presId="urn:microsoft.com/office/officeart/2005/8/layout/process4"/>
    <dgm:cxn modelId="{5AADFC87-6B7D-9348-BE4A-E34B22B106DD}" type="presParOf" srcId="{0F72DA3C-518F-FB4E-BDAC-606BF53B7141}" destId="{408A2914-2E06-CB41-BDD9-D5010C1BE32E}" srcOrd="1" destOrd="0" presId="urn:microsoft.com/office/officeart/2005/8/layout/process4"/>
    <dgm:cxn modelId="{832F7865-E009-EC43-A509-9DA0BD98F205}" type="presParOf" srcId="{0F72DA3C-518F-FB4E-BDAC-606BF53B7141}" destId="{0227726D-CFD2-5E4C-9EE4-101000B6D6A7}" srcOrd="2" destOrd="0" presId="urn:microsoft.com/office/officeart/2005/8/layout/process4"/>
    <dgm:cxn modelId="{B0AA8577-6151-834F-A600-748C51850767}" type="presParOf" srcId="{0227726D-CFD2-5E4C-9EE4-101000B6D6A7}" destId="{2D825BFA-5436-7444-B022-B8D71912559D}" srcOrd="0" destOrd="0" presId="urn:microsoft.com/office/officeart/2005/8/layout/process4"/>
    <dgm:cxn modelId="{B63E8446-B8C2-F349-AF77-EBF311ACC351}" type="presParOf" srcId="{0227726D-CFD2-5E4C-9EE4-101000B6D6A7}" destId="{B9CCF4E1-32A3-A144-A002-F5F26495C2D0}" srcOrd="1" destOrd="0" presId="urn:microsoft.com/office/officeart/2005/8/layout/process4"/>
    <dgm:cxn modelId="{4129894B-8512-2D44-9DD6-D34A6D1F1808}" type="presParOf" srcId="{0227726D-CFD2-5E4C-9EE4-101000B6D6A7}" destId="{AA8B6930-54E1-DD44-B3DF-898CE319CCD8}" srcOrd="2" destOrd="0" presId="urn:microsoft.com/office/officeart/2005/8/layout/process4"/>
    <dgm:cxn modelId="{745B10A3-FBF2-894A-BB05-17E048496880}" type="presParOf" srcId="{AA8B6930-54E1-DD44-B3DF-898CE319CCD8}" destId="{41330539-329A-E347-8254-2C435DF33B34}" srcOrd="0" destOrd="0" presId="urn:microsoft.com/office/officeart/2005/8/layout/process4"/>
    <dgm:cxn modelId="{69504F4E-7F50-EB42-8CC0-555C7361E5D4}" type="presParOf" srcId="{0F72DA3C-518F-FB4E-BDAC-606BF53B7141}" destId="{4B9FF5A4-D500-4049-8F02-670DD34A6332}" srcOrd="3" destOrd="0" presId="urn:microsoft.com/office/officeart/2005/8/layout/process4"/>
    <dgm:cxn modelId="{EED95A54-116F-A742-8F39-EB6FF560D081}" type="presParOf" srcId="{0F72DA3C-518F-FB4E-BDAC-606BF53B7141}" destId="{20ED2163-F838-8D4F-B1D9-503DD58BF3CC}" srcOrd="4" destOrd="0" presId="urn:microsoft.com/office/officeart/2005/8/layout/process4"/>
    <dgm:cxn modelId="{FA628844-BA5E-6C45-9C6B-B98E9FE9A0B2}" type="presParOf" srcId="{20ED2163-F838-8D4F-B1D9-503DD58BF3CC}" destId="{90331B0F-CC47-4146-95E1-18A4E26CFA18}" srcOrd="0" destOrd="0" presId="urn:microsoft.com/office/officeart/2005/8/layout/process4"/>
    <dgm:cxn modelId="{0C7201FF-16D2-7D48-B2C0-0FB82FE5ADA7}" type="presParOf" srcId="{20ED2163-F838-8D4F-B1D9-503DD58BF3CC}" destId="{AC12CEB5-BD3E-E84D-98F3-27C6A8EEB6C3}" srcOrd="1" destOrd="0" presId="urn:microsoft.com/office/officeart/2005/8/layout/process4"/>
    <dgm:cxn modelId="{98C752A6-38F1-5F46-B055-BB17AEFD89AB}" type="presParOf" srcId="{20ED2163-F838-8D4F-B1D9-503DD58BF3CC}" destId="{B48BD705-DF78-1C4D-8FEE-5CD9C8CF2FE3}" srcOrd="2" destOrd="0" presId="urn:microsoft.com/office/officeart/2005/8/layout/process4"/>
    <dgm:cxn modelId="{D0BD5D4F-5590-8F44-B2A7-00EE8BD8569B}" type="presParOf" srcId="{B48BD705-DF78-1C4D-8FEE-5CD9C8CF2FE3}" destId="{0032216E-C0E0-644F-983A-AC60FEF78C00}"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F6074C-6E4A-6E4E-8D7E-55A5F8D4EEB6}"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GB"/>
        </a:p>
      </dgm:t>
    </dgm:pt>
    <dgm:pt modelId="{D62AE3CA-A710-AE4F-807A-1977BE646F64}">
      <dgm:prSet phldrT="[Text]"/>
      <dgm:spPr/>
      <dgm:t>
        <a:bodyPr/>
        <a:lstStyle/>
        <a:p>
          <a:r>
            <a:rPr lang="en-GB" dirty="0"/>
            <a:t>Standardise Data</a:t>
          </a:r>
        </a:p>
      </dgm:t>
    </dgm:pt>
    <dgm:pt modelId="{2C1030B8-92E4-314A-BDC1-F4134F9CD783}" type="parTrans" cxnId="{99B29258-9888-2341-9B41-86924273E42F}">
      <dgm:prSet/>
      <dgm:spPr/>
      <dgm:t>
        <a:bodyPr/>
        <a:lstStyle/>
        <a:p>
          <a:endParaRPr lang="en-GB"/>
        </a:p>
      </dgm:t>
    </dgm:pt>
    <dgm:pt modelId="{24E5201D-6C14-8142-88A4-6125FE879018}" type="sibTrans" cxnId="{99B29258-9888-2341-9B41-86924273E42F}">
      <dgm:prSet/>
      <dgm:spPr/>
      <dgm:t>
        <a:bodyPr/>
        <a:lstStyle/>
        <a:p>
          <a:endParaRPr lang="en-GB"/>
        </a:p>
      </dgm:t>
    </dgm:pt>
    <dgm:pt modelId="{8FE7B8E9-9477-C348-A1C3-6B40CB227BC1}">
      <dgm:prSet phldrT="[Text]"/>
      <dgm:spPr/>
      <dgm:t>
        <a:bodyPr/>
        <a:lstStyle/>
        <a:p>
          <a:r>
            <a:rPr lang="en-GB" dirty="0"/>
            <a:t>Create Train data set and test data set</a:t>
          </a:r>
        </a:p>
      </dgm:t>
    </dgm:pt>
    <dgm:pt modelId="{700BF3C6-AE2E-ED40-90EB-51C5A321CCDF}" type="parTrans" cxnId="{4D0E68F0-27E5-D84C-A21A-0080FF9FFBC0}">
      <dgm:prSet/>
      <dgm:spPr/>
      <dgm:t>
        <a:bodyPr/>
        <a:lstStyle/>
        <a:p>
          <a:endParaRPr lang="en-GB"/>
        </a:p>
      </dgm:t>
    </dgm:pt>
    <dgm:pt modelId="{0CB88405-31E7-4446-895B-565C425D7670}" type="sibTrans" cxnId="{4D0E68F0-27E5-D84C-A21A-0080FF9FFBC0}">
      <dgm:prSet/>
      <dgm:spPr/>
      <dgm:t>
        <a:bodyPr/>
        <a:lstStyle/>
        <a:p>
          <a:endParaRPr lang="en-GB"/>
        </a:p>
      </dgm:t>
    </dgm:pt>
    <dgm:pt modelId="{15C2877C-CA86-F147-A75B-C12F7C697231}">
      <dgm:prSet phldrT="[Text]"/>
      <dgm:spPr/>
      <dgm:t>
        <a:bodyPr/>
        <a:lstStyle/>
        <a:p>
          <a:r>
            <a:rPr lang="en-GB" dirty="0"/>
            <a:t>Select the Classification Models used to be used</a:t>
          </a:r>
        </a:p>
      </dgm:t>
    </dgm:pt>
    <dgm:pt modelId="{956F97CB-A60D-2E41-A556-9927FA2DAD37}" type="parTrans" cxnId="{323FDAAB-6649-184C-9EBB-DEF67A4F7DAF}">
      <dgm:prSet/>
      <dgm:spPr/>
      <dgm:t>
        <a:bodyPr/>
        <a:lstStyle/>
        <a:p>
          <a:endParaRPr lang="en-GB"/>
        </a:p>
      </dgm:t>
    </dgm:pt>
    <dgm:pt modelId="{41F25E08-15A8-8A49-B6B7-CF28839277C7}" type="sibTrans" cxnId="{323FDAAB-6649-184C-9EBB-DEF67A4F7DAF}">
      <dgm:prSet/>
      <dgm:spPr/>
      <dgm:t>
        <a:bodyPr/>
        <a:lstStyle/>
        <a:p>
          <a:endParaRPr lang="en-GB"/>
        </a:p>
      </dgm:t>
    </dgm:pt>
    <dgm:pt modelId="{AE4BE2C4-3652-8C4D-AC18-8F50AD9169B2}">
      <dgm:prSet custT="1"/>
      <dgm:spPr/>
      <dgm:t>
        <a:bodyPr/>
        <a:lstStyle/>
        <a:p>
          <a:r>
            <a:rPr lang="en-GB" sz="1400" dirty="0"/>
            <a:t>Use </a:t>
          </a:r>
          <a:r>
            <a:rPr lang="en-GB" sz="1400" dirty="0" err="1"/>
            <a:t>GridSearchCV</a:t>
          </a:r>
          <a:r>
            <a:rPr lang="en-GB" sz="1400" dirty="0"/>
            <a:t> to choose the best parameters for each models by fitting train data</a:t>
          </a:r>
        </a:p>
      </dgm:t>
    </dgm:pt>
    <dgm:pt modelId="{C09ABBB9-B7E3-B849-A4B1-41DC809FCEA9}" type="parTrans" cxnId="{2E4B5FAD-86F2-B14B-A8DA-F8FBD9882CDF}">
      <dgm:prSet/>
      <dgm:spPr/>
      <dgm:t>
        <a:bodyPr/>
        <a:lstStyle/>
        <a:p>
          <a:endParaRPr lang="en-GB"/>
        </a:p>
      </dgm:t>
    </dgm:pt>
    <dgm:pt modelId="{0ADA3B2A-098B-9E4D-A0C6-6A95D44DB911}" type="sibTrans" cxnId="{2E4B5FAD-86F2-B14B-A8DA-F8FBD9882CDF}">
      <dgm:prSet/>
      <dgm:spPr/>
      <dgm:t>
        <a:bodyPr/>
        <a:lstStyle/>
        <a:p>
          <a:endParaRPr lang="en-GB"/>
        </a:p>
      </dgm:t>
    </dgm:pt>
    <dgm:pt modelId="{D88D9F86-C630-3A49-AF42-E26B7FAFE214}">
      <dgm:prSet custT="1"/>
      <dgm:spPr/>
      <dgm:t>
        <a:bodyPr/>
        <a:lstStyle/>
        <a:p>
          <a:r>
            <a:rPr lang="en-GB" sz="1400" dirty="0"/>
            <a:t>Use models to predict the test data and evaluate them based on their accuracy score, confusion matrix and other evaluating methods</a:t>
          </a:r>
        </a:p>
      </dgm:t>
    </dgm:pt>
    <dgm:pt modelId="{5E690CBF-DD22-8D4D-9E1C-40830ADEF7E4}" type="parTrans" cxnId="{D2FA8B07-A12A-0147-BF89-2380C77DD704}">
      <dgm:prSet/>
      <dgm:spPr/>
      <dgm:t>
        <a:bodyPr/>
        <a:lstStyle/>
        <a:p>
          <a:endParaRPr lang="en-GB"/>
        </a:p>
      </dgm:t>
    </dgm:pt>
    <dgm:pt modelId="{5B7A4E36-E163-7747-91CB-95670E14B7F4}" type="sibTrans" cxnId="{D2FA8B07-A12A-0147-BF89-2380C77DD704}">
      <dgm:prSet/>
      <dgm:spPr/>
      <dgm:t>
        <a:bodyPr/>
        <a:lstStyle/>
        <a:p>
          <a:endParaRPr lang="en-GB"/>
        </a:p>
      </dgm:t>
    </dgm:pt>
    <dgm:pt modelId="{4A0FB3AF-2E4A-5942-8F59-439AF514CC13}">
      <dgm:prSet custT="1"/>
      <dgm:spPr/>
      <dgm:t>
        <a:bodyPr/>
        <a:lstStyle/>
        <a:p>
          <a:r>
            <a:rPr lang="en-GB" sz="1400" dirty="0"/>
            <a:t>Select the model that has best out of sample accuracy.</a:t>
          </a:r>
        </a:p>
      </dgm:t>
    </dgm:pt>
    <dgm:pt modelId="{04CD63B4-C32A-C54C-BD40-401F475BC4CE}" type="parTrans" cxnId="{783B2A1E-6ADB-B346-92A6-6E4E28D32BDC}">
      <dgm:prSet/>
      <dgm:spPr/>
      <dgm:t>
        <a:bodyPr/>
        <a:lstStyle/>
        <a:p>
          <a:endParaRPr lang="en-GB"/>
        </a:p>
      </dgm:t>
    </dgm:pt>
    <dgm:pt modelId="{73BF561B-8912-984B-A87E-3EDB7919711D}" type="sibTrans" cxnId="{783B2A1E-6ADB-B346-92A6-6E4E28D32BDC}">
      <dgm:prSet/>
      <dgm:spPr/>
      <dgm:t>
        <a:bodyPr/>
        <a:lstStyle/>
        <a:p>
          <a:endParaRPr lang="en-GB"/>
        </a:p>
      </dgm:t>
    </dgm:pt>
    <dgm:pt modelId="{023C7995-0520-5846-BEEA-5DD3DFE1F7DB}" type="pres">
      <dgm:prSet presAssocID="{6CF6074C-6E4A-6E4E-8D7E-55A5F8D4EEB6}" presName="Name0" presStyleCnt="0">
        <dgm:presLayoutVars>
          <dgm:dir/>
          <dgm:animLvl val="lvl"/>
          <dgm:resizeHandles val="exact"/>
        </dgm:presLayoutVars>
      </dgm:prSet>
      <dgm:spPr/>
    </dgm:pt>
    <dgm:pt modelId="{E58635C4-3296-1343-AC34-6E6A63497BCD}" type="pres">
      <dgm:prSet presAssocID="{4A0FB3AF-2E4A-5942-8F59-439AF514CC13}" presName="boxAndChildren" presStyleCnt="0"/>
      <dgm:spPr/>
    </dgm:pt>
    <dgm:pt modelId="{D644673B-2575-A146-AA28-79E18BECD680}" type="pres">
      <dgm:prSet presAssocID="{4A0FB3AF-2E4A-5942-8F59-439AF514CC13}" presName="parentTextBox" presStyleLbl="node1" presStyleIdx="0" presStyleCnt="6"/>
      <dgm:spPr/>
    </dgm:pt>
    <dgm:pt modelId="{31011B12-8142-4E46-AA20-148685A8D258}" type="pres">
      <dgm:prSet presAssocID="{5B7A4E36-E163-7747-91CB-95670E14B7F4}" presName="sp" presStyleCnt="0"/>
      <dgm:spPr/>
    </dgm:pt>
    <dgm:pt modelId="{F8E59D4D-E869-A640-ACBB-F00E5AC669A6}" type="pres">
      <dgm:prSet presAssocID="{D88D9F86-C630-3A49-AF42-E26B7FAFE214}" presName="arrowAndChildren" presStyleCnt="0"/>
      <dgm:spPr/>
    </dgm:pt>
    <dgm:pt modelId="{6B7AE08B-FA01-4748-9056-97AB4B2C8F9E}" type="pres">
      <dgm:prSet presAssocID="{D88D9F86-C630-3A49-AF42-E26B7FAFE214}" presName="parentTextArrow" presStyleLbl="node1" presStyleIdx="1" presStyleCnt="6"/>
      <dgm:spPr/>
    </dgm:pt>
    <dgm:pt modelId="{DB103F19-DE18-A041-B535-E5F36CDF20DE}" type="pres">
      <dgm:prSet presAssocID="{0ADA3B2A-098B-9E4D-A0C6-6A95D44DB911}" presName="sp" presStyleCnt="0"/>
      <dgm:spPr/>
    </dgm:pt>
    <dgm:pt modelId="{AF79A0A7-1C65-DF4E-A9A9-C95CB90879A8}" type="pres">
      <dgm:prSet presAssocID="{AE4BE2C4-3652-8C4D-AC18-8F50AD9169B2}" presName="arrowAndChildren" presStyleCnt="0"/>
      <dgm:spPr/>
    </dgm:pt>
    <dgm:pt modelId="{CB693003-F8C1-7447-AE33-CD3A7A983E16}" type="pres">
      <dgm:prSet presAssocID="{AE4BE2C4-3652-8C4D-AC18-8F50AD9169B2}" presName="parentTextArrow" presStyleLbl="node1" presStyleIdx="2" presStyleCnt="6" custScaleY="62645"/>
      <dgm:spPr/>
    </dgm:pt>
    <dgm:pt modelId="{A4810626-B0C2-E143-A20E-6AD1E7544B71}" type="pres">
      <dgm:prSet presAssocID="{41F25E08-15A8-8A49-B6B7-CF28839277C7}" presName="sp" presStyleCnt="0"/>
      <dgm:spPr/>
    </dgm:pt>
    <dgm:pt modelId="{FA09ED3F-6730-A142-921F-9805DA2C0303}" type="pres">
      <dgm:prSet presAssocID="{15C2877C-CA86-F147-A75B-C12F7C697231}" presName="arrowAndChildren" presStyleCnt="0"/>
      <dgm:spPr/>
    </dgm:pt>
    <dgm:pt modelId="{AF745324-FEF1-464D-A27D-6ADF5F9FF87E}" type="pres">
      <dgm:prSet presAssocID="{15C2877C-CA86-F147-A75B-C12F7C697231}" presName="parentTextArrow" presStyleLbl="node1" presStyleIdx="3" presStyleCnt="6" custScaleY="54201"/>
      <dgm:spPr/>
    </dgm:pt>
    <dgm:pt modelId="{C3D150E7-FA26-784A-8BD1-8A244933E9C2}" type="pres">
      <dgm:prSet presAssocID="{0CB88405-31E7-4446-895B-565C425D7670}" presName="sp" presStyleCnt="0"/>
      <dgm:spPr/>
    </dgm:pt>
    <dgm:pt modelId="{003D77D5-DF70-0745-9711-24BE8ED0F229}" type="pres">
      <dgm:prSet presAssocID="{8FE7B8E9-9477-C348-A1C3-6B40CB227BC1}" presName="arrowAndChildren" presStyleCnt="0"/>
      <dgm:spPr/>
    </dgm:pt>
    <dgm:pt modelId="{64086C69-C9E2-CD4E-8AB2-B26B0B1DC900}" type="pres">
      <dgm:prSet presAssocID="{8FE7B8E9-9477-C348-A1C3-6B40CB227BC1}" presName="parentTextArrow" presStyleLbl="node1" presStyleIdx="4" presStyleCnt="6" custScaleY="61182"/>
      <dgm:spPr/>
    </dgm:pt>
    <dgm:pt modelId="{525BBDB9-CB23-7A48-A665-9E08BFAD68CB}" type="pres">
      <dgm:prSet presAssocID="{24E5201D-6C14-8142-88A4-6125FE879018}" presName="sp" presStyleCnt="0"/>
      <dgm:spPr/>
    </dgm:pt>
    <dgm:pt modelId="{37AC7FAA-0C25-3146-B84E-2412EFDCC45D}" type="pres">
      <dgm:prSet presAssocID="{D62AE3CA-A710-AE4F-807A-1977BE646F64}" presName="arrowAndChildren" presStyleCnt="0"/>
      <dgm:spPr/>
    </dgm:pt>
    <dgm:pt modelId="{A027337D-46F5-4640-A8FA-51FA18627313}" type="pres">
      <dgm:prSet presAssocID="{D62AE3CA-A710-AE4F-807A-1977BE646F64}" presName="parentTextArrow" presStyleLbl="node1" presStyleIdx="5" presStyleCnt="6" custScaleY="53684"/>
      <dgm:spPr/>
    </dgm:pt>
  </dgm:ptLst>
  <dgm:cxnLst>
    <dgm:cxn modelId="{D2FA8B07-A12A-0147-BF89-2380C77DD704}" srcId="{6CF6074C-6E4A-6E4E-8D7E-55A5F8D4EEB6}" destId="{D88D9F86-C630-3A49-AF42-E26B7FAFE214}" srcOrd="4" destOrd="0" parTransId="{5E690CBF-DD22-8D4D-9E1C-40830ADEF7E4}" sibTransId="{5B7A4E36-E163-7747-91CB-95670E14B7F4}"/>
    <dgm:cxn modelId="{F57C8B08-7168-1A41-B233-3EB89F9AB258}" type="presOf" srcId="{8FE7B8E9-9477-C348-A1C3-6B40CB227BC1}" destId="{64086C69-C9E2-CD4E-8AB2-B26B0B1DC900}" srcOrd="0" destOrd="0" presId="urn:microsoft.com/office/officeart/2005/8/layout/process4"/>
    <dgm:cxn modelId="{38C5060B-AA83-614C-8280-D6E3106E40FB}" type="presOf" srcId="{15C2877C-CA86-F147-A75B-C12F7C697231}" destId="{AF745324-FEF1-464D-A27D-6ADF5F9FF87E}" srcOrd="0" destOrd="0" presId="urn:microsoft.com/office/officeart/2005/8/layout/process4"/>
    <dgm:cxn modelId="{783B2A1E-6ADB-B346-92A6-6E4E28D32BDC}" srcId="{6CF6074C-6E4A-6E4E-8D7E-55A5F8D4EEB6}" destId="{4A0FB3AF-2E4A-5942-8F59-439AF514CC13}" srcOrd="5" destOrd="0" parTransId="{04CD63B4-C32A-C54C-BD40-401F475BC4CE}" sibTransId="{73BF561B-8912-984B-A87E-3EDB7919711D}"/>
    <dgm:cxn modelId="{76A35C27-19CB-6243-8CAF-88F882CBA836}" type="presOf" srcId="{AE4BE2C4-3652-8C4D-AC18-8F50AD9169B2}" destId="{CB693003-F8C1-7447-AE33-CD3A7A983E16}" srcOrd="0" destOrd="0" presId="urn:microsoft.com/office/officeart/2005/8/layout/process4"/>
    <dgm:cxn modelId="{99B29258-9888-2341-9B41-86924273E42F}" srcId="{6CF6074C-6E4A-6E4E-8D7E-55A5F8D4EEB6}" destId="{D62AE3CA-A710-AE4F-807A-1977BE646F64}" srcOrd="0" destOrd="0" parTransId="{2C1030B8-92E4-314A-BDC1-F4134F9CD783}" sibTransId="{24E5201D-6C14-8142-88A4-6125FE879018}"/>
    <dgm:cxn modelId="{04240596-CEF7-3343-82E2-F9B01A0455D9}" type="presOf" srcId="{6CF6074C-6E4A-6E4E-8D7E-55A5F8D4EEB6}" destId="{023C7995-0520-5846-BEEA-5DD3DFE1F7DB}" srcOrd="0" destOrd="0" presId="urn:microsoft.com/office/officeart/2005/8/layout/process4"/>
    <dgm:cxn modelId="{BD64D69D-9FAA-B84E-A540-EC03D910AD74}" type="presOf" srcId="{4A0FB3AF-2E4A-5942-8F59-439AF514CC13}" destId="{D644673B-2575-A146-AA28-79E18BECD680}" srcOrd="0" destOrd="0" presId="urn:microsoft.com/office/officeart/2005/8/layout/process4"/>
    <dgm:cxn modelId="{323FDAAB-6649-184C-9EBB-DEF67A4F7DAF}" srcId="{6CF6074C-6E4A-6E4E-8D7E-55A5F8D4EEB6}" destId="{15C2877C-CA86-F147-A75B-C12F7C697231}" srcOrd="2" destOrd="0" parTransId="{956F97CB-A60D-2E41-A556-9927FA2DAD37}" sibTransId="{41F25E08-15A8-8A49-B6B7-CF28839277C7}"/>
    <dgm:cxn modelId="{2E4B5FAD-86F2-B14B-A8DA-F8FBD9882CDF}" srcId="{6CF6074C-6E4A-6E4E-8D7E-55A5F8D4EEB6}" destId="{AE4BE2C4-3652-8C4D-AC18-8F50AD9169B2}" srcOrd="3" destOrd="0" parTransId="{C09ABBB9-B7E3-B849-A4B1-41DC809FCEA9}" sibTransId="{0ADA3B2A-098B-9E4D-A0C6-6A95D44DB911}"/>
    <dgm:cxn modelId="{4A9DFDB4-6EFF-1B43-87D0-84636CDA1B04}" type="presOf" srcId="{D88D9F86-C630-3A49-AF42-E26B7FAFE214}" destId="{6B7AE08B-FA01-4748-9056-97AB4B2C8F9E}" srcOrd="0" destOrd="0" presId="urn:microsoft.com/office/officeart/2005/8/layout/process4"/>
    <dgm:cxn modelId="{FA6292B7-5BB5-6E44-AD1F-F2FDE4A0393A}" type="presOf" srcId="{D62AE3CA-A710-AE4F-807A-1977BE646F64}" destId="{A027337D-46F5-4640-A8FA-51FA18627313}" srcOrd="0" destOrd="0" presId="urn:microsoft.com/office/officeart/2005/8/layout/process4"/>
    <dgm:cxn modelId="{4D0E68F0-27E5-D84C-A21A-0080FF9FFBC0}" srcId="{6CF6074C-6E4A-6E4E-8D7E-55A5F8D4EEB6}" destId="{8FE7B8E9-9477-C348-A1C3-6B40CB227BC1}" srcOrd="1" destOrd="0" parTransId="{700BF3C6-AE2E-ED40-90EB-51C5A321CCDF}" sibTransId="{0CB88405-31E7-4446-895B-565C425D7670}"/>
    <dgm:cxn modelId="{CF244065-EE5A-F948-A1C1-5AF20E0205B0}" type="presParOf" srcId="{023C7995-0520-5846-BEEA-5DD3DFE1F7DB}" destId="{E58635C4-3296-1343-AC34-6E6A63497BCD}" srcOrd="0" destOrd="0" presId="urn:microsoft.com/office/officeart/2005/8/layout/process4"/>
    <dgm:cxn modelId="{9D1BD20B-FB69-A94A-A6A1-5BE22369C2BB}" type="presParOf" srcId="{E58635C4-3296-1343-AC34-6E6A63497BCD}" destId="{D644673B-2575-A146-AA28-79E18BECD680}" srcOrd="0" destOrd="0" presId="urn:microsoft.com/office/officeart/2005/8/layout/process4"/>
    <dgm:cxn modelId="{90E4EFC3-4915-7D43-8495-0F8430F02DC7}" type="presParOf" srcId="{023C7995-0520-5846-BEEA-5DD3DFE1F7DB}" destId="{31011B12-8142-4E46-AA20-148685A8D258}" srcOrd="1" destOrd="0" presId="urn:microsoft.com/office/officeart/2005/8/layout/process4"/>
    <dgm:cxn modelId="{7E96A70E-5CEA-4348-854D-9DFDACCE58DC}" type="presParOf" srcId="{023C7995-0520-5846-BEEA-5DD3DFE1F7DB}" destId="{F8E59D4D-E869-A640-ACBB-F00E5AC669A6}" srcOrd="2" destOrd="0" presId="urn:microsoft.com/office/officeart/2005/8/layout/process4"/>
    <dgm:cxn modelId="{CAD10C79-7E99-A649-9042-523323B5869D}" type="presParOf" srcId="{F8E59D4D-E869-A640-ACBB-F00E5AC669A6}" destId="{6B7AE08B-FA01-4748-9056-97AB4B2C8F9E}" srcOrd="0" destOrd="0" presId="urn:microsoft.com/office/officeart/2005/8/layout/process4"/>
    <dgm:cxn modelId="{B08B297C-77A8-F643-8F6B-65F0054A8F0E}" type="presParOf" srcId="{023C7995-0520-5846-BEEA-5DD3DFE1F7DB}" destId="{DB103F19-DE18-A041-B535-E5F36CDF20DE}" srcOrd="3" destOrd="0" presId="urn:microsoft.com/office/officeart/2005/8/layout/process4"/>
    <dgm:cxn modelId="{F34FEB71-FBCC-3C45-97E6-3FA77488C947}" type="presParOf" srcId="{023C7995-0520-5846-BEEA-5DD3DFE1F7DB}" destId="{AF79A0A7-1C65-DF4E-A9A9-C95CB90879A8}" srcOrd="4" destOrd="0" presId="urn:microsoft.com/office/officeart/2005/8/layout/process4"/>
    <dgm:cxn modelId="{3B9E1DEF-7409-E049-BEFB-A4B98BCD3FA9}" type="presParOf" srcId="{AF79A0A7-1C65-DF4E-A9A9-C95CB90879A8}" destId="{CB693003-F8C1-7447-AE33-CD3A7A983E16}" srcOrd="0" destOrd="0" presId="urn:microsoft.com/office/officeart/2005/8/layout/process4"/>
    <dgm:cxn modelId="{5B106ACC-6B72-F449-9467-E16D8F12DF82}" type="presParOf" srcId="{023C7995-0520-5846-BEEA-5DD3DFE1F7DB}" destId="{A4810626-B0C2-E143-A20E-6AD1E7544B71}" srcOrd="5" destOrd="0" presId="urn:microsoft.com/office/officeart/2005/8/layout/process4"/>
    <dgm:cxn modelId="{41DE3A34-0DC7-5D44-9C29-5DE0DF8D59D5}" type="presParOf" srcId="{023C7995-0520-5846-BEEA-5DD3DFE1F7DB}" destId="{FA09ED3F-6730-A142-921F-9805DA2C0303}" srcOrd="6" destOrd="0" presId="urn:microsoft.com/office/officeart/2005/8/layout/process4"/>
    <dgm:cxn modelId="{D0EABE05-54C8-F04E-9A4A-D87D6D5B5CE4}" type="presParOf" srcId="{FA09ED3F-6730-A142-921F-9805DA2C0303}" destId="{AF745324-FEF1-464D-A27D-6ADF5F9FF87E}" srcOrd="0" destOrd="0" presId="urn:microsoft.com/office/officeart/2005/8/layout/process4"/>
    <dgm:cxn modelId="{5CACEECF-CA12-AD4F-8C70-4B6C59074D14}" type="presParOf" srcId="{023C7995-0520-5846-BEEA-5DD3DFE1F7DB}" destId="{C3D150E7-FA26-784A-8BD1-8A244933E9C2}" srcOrd="7" destOrd="0" presId="urn:microsoft.com/office/officeart/2005/8/layout/process4"/>
    <dgm:cxn modelId="{49C87746-3254-1B45-BEEB-CE3776717FA1}" type="presParOf" srcId="{023C7995-0520-5846-BEEA-5DD3DFE1F7DB}" destId="{003D77D5-DF70-0745-9711-24BE8ED0F229}" srcOrd="8" destOrd="0" presId="urn:microsoft.com/office/officeart/2005/8/layout/process4"/>
    <dgm:cxn modelId="{DF1227D6-3AD9-324F-96DA-C0BE218869E3}" type="presParOf" srcId="{003D77D5-DF70-0745-9711-24BE8ED0F229}" destId="{64086C69-C9E2-CD4E-8AB2-B26B0B1DC900}" srcOrd="0" destOrd="0" presId="urn:microsoft.com/office/officeart/2005/8/layout/process4"/>
    <dgm:cxn modelId="{09618728-EC20-8549-8618-56738910AA1F}" type="presParOf" srcId="{023C7995-0520-5846-BEEA-5DD3DFE1F7DB}" destId="{525BBDB9-CB23-7A48-A665-9E08BFAD68CB}" srcOrd="9" destOrd="0" presId="urn:microsoft.com/office/officeart/2005/8/layout/process4"/>
    <dgm:cxn modelId="{4730E522-DA21-AC44-BA01-452A801AE713}" type="presParOf" srcId="{023C7995-0520-5846-BEEA-5DD3DFE1F7DB}" destId="{37AC7FAA-0C25-3146-B84E-2412EFDCC45D}" srcOrd="10" destOrd="0" presId="urn:microsoft.com/office/officeart/2005/8/layout/process4"/>
    <dgm:cxn modelId="{319665D0-467B-7B40-9877-AD0B212E1F3F}" type="presParOf" srcId="{37AC7FAA-0C25-3146-B84E-2412EFDCC45D}" destId="{A027337D-46F5-4640-A8FA-51FA18627313}"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745D9-C123-6145-B5D2-891F7867D7E9}">
      <dsp:nvSpPr>
        <dsp:cNvPr id="0" name=""/>
        <dsp:cNvSpPr/>
      </dsp:nvSpPr>
      <dsp:spPr>
        <a:xfrm>
          <a:off x="0" y="3362754"/>
          <a:ext cx="5588000" cy="114345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endParaRPr lang="en-IN" sz="1200" kern="1200" dirty="0"/>
        </a:p>
        <a:p>
          <a:pPr marL="0" lvl="0" indent="0" algn="ctr" defTabSz="533400">
            <a:lnSpc>
              <a:spcPct val="90000"/>
            </a:lnSpc>
            <a:spcBef>
              <a:spcPct val="0"/>
            </a:spcBef>
            <a:spcAft>
              <a:spcPct val="35000"/>
            </a:spcAft>
            <a:buNone/>
          </a:pPr>
          <a:endParaRPr lang="en-IN" sz="1200" kern="1200" dirty="0"/>
        </a:p>
        <a:p>
          <a:pPr marL="0" lvl="0" indent="0" algn="ctr" defTabSz="533400">
            <a:lnSpc>
              <a:spcPct val="90000"/>
            </a:lnSpc>
            <a:spcBef>
              <a:spcPct val="0"/>
            </a:spcBef>
            <a:spcAft>
              <a:spcPct val="35000"/>
            </a:spcAft>
            <a:buNone/>
          </a:pPr>
          <a:r>
            <a:rPr lang="en-IN" sz="1200" kern="1200" dirty="0"/>
            <a:t>response=requests.get("https://api.spacexdata.com/v4/rockets/"+str(x)).json()</a:t>
          </a:r>
        </a:p>
        <a:p>
          <a:pPr marL="0" lvl="0" indent="0" algn="ctr" defTabSz="533400">
            <a:lnSpc>
              <a:spcPct val="90000"/>
            </a:lnSpc>
            <a:spcBef>
              <a:spcPct val="0"/>
            </a:spcBef>
            <a:spcAft>
              <a:spcPct val="35000"/>
            </a:spcAft>
            <a:buNone/>
          </a:pPr>
          <a:r>
            <a:rPr lang="en-IN" sz="1200" kern="1200" dirty="0"/>
            <a:t>response=requests.get("https://api.spacexdata.com/v4/launchpads/"+str(x)).json()</a:t>
          </a:r>
          <a:br>
            <a:rPr lang="en-IN" sz="1200" kern="1200" dirty="0"/>
          </a:br>
          <a:r>
            <a:rPr lang="en-IN" sz="1200" kern="1200" dirty="0"/>
            <a:t>response=requests.get("https://api.spacexdata.com/v4/payloads/"+load).json()</a:t>
          </a:r>
          <a:br>
            <a:rPr lang="en-IN" sz="1200" kern="1200" dirty="0"/>
          </a:br>
          <a:r>
            <a:rPr lang="en-IN" sz="1200" kern="1200" dirty="0"/>
            <a:t>response=requests.get("https://api.spacexdata.com/v4/cores/"+core['core']).json()</a:t>
          </a:r>
          <a:br>
            <a:rPr lang="en-IN" sz="1200" kern="1200" dirty="0"/>
          </a:br>
          <a:br>
            <a:rPr lang="en-IN" sz="1200" kern="1200" dirty="0"/>
          </a:br>
          <a:endParaRPr lang="en-GB" sz="1200" kern="1200" dirty="0"/>
        </a:p>
      </dsp:txBody>
      <dsp:txXfrm>
        <a:off x="0" y="3362754"/>
        <a:ext cx="5588000" cy="1143455"/>
      </dsp:txXfrm>
    </dsp:sp>
    <dsp:sp modelId="{163B4CD6-CD71-B941-825D-BB26D28F1BFA}">
      <dsp:nvSpPr>
        <dsp:cNvPr id="0" name=""/>
        <dsp:cNvSpPr/>
      </dsp:nvSpPr>
      <dsp:spPr>
        <a:xfrm rot="10800000">
          <a:off x="0" y="2370630"/>
          <a:ext cx="5588000" cy="117599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i="1" kern="1200" dirty="0"/>
            <a:t>#</a:t>
          </a:r>
          <a:r>
            <a:rPr lang="en-IN" sz="1300" b="0" i="1" kern="1200" dirty="0"/>
            <a:t>functions with respective </a:t>
          </a:r>
          <a:r>
            <a:rPr lang="en-IN" sz="1300" b="1" i="1" kern="1200" dirty="0"/>
            <a:t>API</a:t>
          </a:r>
          <a:r>
            <a:rPr lang="en-IN" sz="1300" b="0" i="1" kern="1200" dirty="0"/>
            <a:t> calls that helped us use the API to extract information using identification numbers in the launch data</a:t>
          </a:r>
          <a:r>
            <a:rPr lang="en-IN" sz="1300" b="0" i="0" kern="1200" dirty="0"/>
            <a:t>.</a:t>
          </a:r>
          <a:endParaRPr lang="en-GB" sz="1300" i="1" kern="1200" dirty="0"/>
        </a:p>
        <a:p>
          <a:pPr marL="0" lvl="0" indent="0" algn="ctr" defTabSz="577850">
            <a:lnSpc>
              <a:spcPct val="90000"/>
            </a:lnSpc>
            <a:spcBef>
              <a:spcPct val="0"/>
            </a:spcBef>
            <a:spcAft>
              <a:spcPct val="35000"/>
            </a:spcAft>
            <a:buNone/>
          </a:pPr>
          <a:r>
            <a:rPr lang="en-GB" sz="1300" i="0" kern="1200" dirty="0"/>
            <a:t>getBoosterVersion() , getLaunchSite(), getPayLoadData(), getCoreData() </a:t>
          </a:r>
        </a:p>
      </dsp:txBody>
      <dsp:txXfrm rot="10800000">
        <a:off x="0" y="2370630"/>
        <a:ext cx="5588000" cy="764128"/>
      </dsp:txXfrm>
    </dsp:sp>
    <dsp:sp modelId="{28A5F4A2-FACB-5845-8C94-440D98BEC883}">
      <dsp:nvSpPr>
        <dsp:cNvPr id="0" name=""/>
        <dsp:cNvSpPr/>
      </dsp:nvSpPr>
      <dsp:spPr>
        <a:xfrm rot="10800000">
          <a:off x="0" y="1658392"/>
          <a:ext cx="5588000" cy="71600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endParaRPr lang="en-IN" sz="1200" i="1" kern="1200" dirty="0"/>
        </a:p>
        <a:p>
          <a:pPr marL="0" lvl="0" indent="0" algn="ctr" defTabSz="533400">
            <a:lnSpc>
              <a:spcPct val="90000"/>
            </a:lnSpc>
            <a:spcBef>
              <a:spcPct val="0"/>
            </a:spcBef>
            <a:spcAft>
              <a:spcPct val="35000"/>
            </a:spcAft>
            <a:buNone/>
          </a:pPr>
          <a:r>
            <a:rPr lang="en-IN" sz="1200" i="1" kern="1200" dirty="0"/>
            <a:t># Use json_normalize method to convert the json result into a dataframe</a:t>
          </a:r>
          <a:br>
            <a:rPr lang="en-IN" sz="1200" kern="1200" dirty="0"/>
          </a:br>
          <a:r>
            <a:rPr lang="en-IN" sz="1400" kern="1200" dirty="0"/>
            <a:t> data=pd.json_normalize(response.json()) </a:t>
          </a:r>
        </a:p>
        <a:p>
          <a:pPr marL="0" lvl="0" indent="0" algn="ctr" defTabSz="533400">
            <a:lnSpc>
              <a:spcPct val="90000"/>
            </a:lnSpc>
            <a:spcBef>
              <a:spcPct val="0"/>
            </a:spcBef>
            <a:spcAft>
              <a:spcPct val="35000"/>
            </a:spcAft>
            <a:buNone/>
          </a:pPr>
          <a:endParaRPr lang="en-GB" sz="600" kern="1200" dirty="0"/>
        </a:p>
      </dsp:txBody>
      <dsp:txXfrm rot="10800000">
        <a:off x="0" y="1658392"/>
        <a:ext cx="5588000" cy="465237"/>
      </dsp:txXfrm>
    </dsp:sp>
    <dsp:sp modelId="{54F7FA88-9B28-9B46-886E-70439DC8937F}">
      <dsp:nvSpPr>
        <dsp:cNvPr id="0" name=""/>
        <dsp:cNvSpPr/>
      </dsp:nvSpPr>
      <dsp:spPr>
        <a:xfrm rot="10800000">
          <a:off x="0" y="1257847"/>
          <a:ext cx="5588000" cy="469245"/>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Receive Json File</a:t>
          </a:r>
        </a:p>
      </dsp:txBody>
      <dsp:txXfrm rot="10800000">
        <a:off x="0" y="1257847"/>
        <a:ext cx="5588000" cy="304901"/>
      </dsp:txXfrm>
    </dsp:sp>
    <dsp:sp modelId="{7AC57AF3-7816-2F40-B5F2-311892F5AE51}">
      <dsp:nvSpPr>
        <dsp:cNvPr id="0" name=""/>
        <dsp:cNvSpPr/>
      </dsp:nvSpPr>
      <dsp:spPr>
        <a:xfrm rot="10800000">
          <a:off x="126987" y="1126"/>
          <a:ext cx="5334025" cy="133069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endParaRPr lang="en-IN" sz="1300" i="1" kern="1200" dirty="0"/>
        </a:p>
        <a:p>
          <a:pPr marL="0" lvl="0" indent="0" algn="ctr" defTabSz="577850">
            <a:lnSpc>
              <a:spcPct val="90000"/>
            </a:lnSpc>
            <a:spcBef>
              <a:spcPct val="0"/>
            </a:spcBef>
            <a:spcAft>
              <a:spcPct val="35000"/>
            </a:spcAft>
            <a:buNone/>
          </a:pPr>
          <a:r>
            <a:rPr lang="en-IN" sz="1300" i="1" kern="1200" dirty="0"/>
            <a:t>#sending request to SPACEX API for data</a:t>
          </a:r>
        </a:p>
        <a:p>
          <a:pPr marL="0" lvl="0" indent="0" algn="ctr" defTabSz="577850">
            <a:lnSpc>
              <a:spcPct val="90000"/>
            </a:lnSpc>
            <a:spcBef>
              <a:spcPct val="0"/>
            </a:spcBef>
            <a:spcAft>
              <a:spcPct val="35000"/>
            </a:spcAft>
            <a:buNone/>
          </a:pPr>
          <a:r>
            <a:rPr lang="en-IN" sz="1300" kern="1200" dirty="0"/>
            <a:t>spacex_</a:t>
          </a:r>
          <a:r>
            <a:rPr lang="en-IN" sz="1300" kern="1200" dirty="0">
              <a:solidFill>
                <a:schemeClr val="bg1"/>
              </a:solidFill>
            </a:rPr>
            <a:t>url=</a:t>
          </a:r>
          <a:r>
            <a:rPr lang="en-IN" sz="130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https://api.spacexdata.com/v4/launches/past</a:t>
          </a:r>
          <a:endParaRPr lang="en-IN" sz="1300" kern="1200" dirty="0">
            <a:solidFill>
              <a:schemeClr val="bg1"/>
            </a:solidFill>
          </a:endParaRPr>
        </a:p>
        <a:p>
          <a:pPr marL="0" lvl="0" indent="0" algn="ctr" defTabSz="577850">
            <a:lnSpc>
              <a:spcPct val="90000"/>
            </a:lnSpc>
            <a:spcBef>
              <a:spcPct val="0"/>
            </a:spcBef>
            <a:spcAft>
              <a:spcPct val="35000"/>
            </a:spcAft>
            <a:buNone/>
          </a:pPr>
          <a:r>
            <a:rPr lang="en-IN" sz="1300" kern="1200" dirty="0">
              <a:solidFill>
                <a:schemeClr val="bg1"/>
              </a:solidFill>
            </a:rPr>
            <a:t>response = requests.get(spacex_url) </a:t>
          </a:r>
        </a:p>
        <a:p>
          <a:pPr marL="0" lvl="0" indent="0" algn="ctr" defTabSz="577850">
            <a:lnSpc>
              <a:spcPct val="90000"/>
            </a:lnSpc>
            <a:spcBef>
              <a:spcPct val="0"/>
            </a:spcBef>
            <a:spcAft>
              <a:spcPct val="35000"/>
            </a:spcAft>
            <a:buNone/>
          </a:pPr>
          <a:endParaRPr lang="en-IN" sz="1300" kern="1200" dirty="0"/>
        </a:p>
      </dsp:txBody>
      <dsp:txXfrm rot="10800000">
        <a:off x="126987" y="1126"/>
        <a:ext cx="5334025" cy="8646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893F89-7AA6-3748-B589-031D7219AE0F}">
      <dsp:nvSpPr>
        <dsp:cNvPr id="0" name=""/>
        <dsp:cNvSpPr/>
      </dsp:nvSpPr>
      <dsp:spPr>
        <a:xfrm>
          <a:off x="0" y="3081851"/>
          <a:ext cx="5956300" cy="13062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b="1" i="0" kern="1200" dirty="0"/>
            <a:t>Create a data frame by parsing the launch HTML tables</a:t>
          </a:r>
        </a:p>
      </dsp:txBody>
      <dsp:txXfrm>
        <a:off x="0" y="3081851"/>
        <a:ext cx="5956300" cy="1306289"/>
      </dsp:txXfrm>
    </dsp:sp>
    <dsp:sp modelId="{4E1B3157-532E-AC4A-A174-0E6E2DA35123}">
      <dsp:nvSpPr>
        <dsp:cNvPr id="0" name=""/>
        <dsp:cNvSpPr/>
      </dsp:nvSpPr>
      <dsp:spPr>
        <a:xfrm rot="10800000">
          <a:off x="0" y="1810502"/>
          <a:ext cx="5956300" cy="161025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b="1" i="0" kern="1200" dirty="0"/>
            <a:t>Extract all column/variable names from the HTML table header</a:t>
          </a:r>
        </a:p>
      </dsp:txBody>
      <dsp:txXfrm rot="10800000">
        <a:off x="0" y="1810502"/>
        <a:ext cx="5956300" cy="1046293"/>
      </dsp:txXfrm>
    </dsp:sp>
    <dsp:sp modelId="{61815748-C276-494F-90DD-4363AE4168A9}">
      <dsp:nvSpPr>
        <dsp:cNvPr id="0" name=""/>
        <dsp:cNvSpPr/>
      </dsp:nvSpPr>
      <dsp:spPr>
        <a:xfrm rot="10800000">
          <a:off x="0" y="10881"/>
          <a:ext cx="5956300" cy="204694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endParaRPr lang="en-IN" sz="1300" b="1" i="0" kern="1200" dirty="0"/>
        </a:p>
        <a:p>
          <a:pPr marL="0" lvl="0" indent="0" algn="ctr" defTabSz="577850">
            <a:lnSpc>
              <a:spcPct val="90000"/>
            </a:lnSpc>
            <a:spcBef>
              <a:spcPct val="0"/>
            </a:spcBef>
            <a:spcAft>
              <a:spcPct val="35000"/>
            </a:spcAft>
            <a:buNone/>
          </a:pPr>
          <a:endParaRPr lang="en-IN" sz="1300" b="1" i="0" kern="1200" dirty="0"/>
        </a:p>
        <a:p>
          <a:pPr marL="0" lvl="0" indent="0" algn="ctr" defTabSz="577850">
            <a:lnSpc>
              <a:spcPct val="90000"/>
            </a:lnSpc>
            <a:spcBef>
              <a:spcPct val="0"/>
            </a:spcBef>
            <a:spcAft>
              <a:spcPct val="35000"/>
            </a:spcAft>
            <a:buNone/>
          </a:pPr>
          <a:endParaRPr lang="en-IN" sz="1300" b="1" i="0" kern="1200" dirty="0"/>
        </a:p>
        <a:p>
          <a:pPr marL="0" lvl="0" indent="0" algn="ctr" defTabSz="577850">
            <a:lnSpc>
              <a:spcPct val="90000"/>
            </a:lnSpc>
            <a:spcBef>
              <a:spcPct val="0"/>
            </a:spcBef>
            <a:spcAft>
              <a:spcPct val="35000"/>
            </a:spcAft>
            <a:buNone/>
          </a:pPr>
          <a:r>
            <a:rPr lang="en-IN" sz="1600" b="1" i="0" kern="1200" dirty="0"/>
            <a:t>Request the Falcon9 Launch Wiki page from its URL</a:t>
          </a:r>
          <a:endParaRPr lang="en-IN" sz="1600" kern="1200" dirty="0"/>
        </a:p>
        <a:p>
          <a:pPr marL="0" lvl="0" indent="0" algn="ctr" defTabSz="577850">
            <a:lnSpc>
              <a:spcPct val="90000"/>
            </a:lnSpc>
            <a:spcBef>
              <a:spcPct val="0"/>
            </a:spcBef>
            <a:spcAft>
              <a:spcPct val="35000"/>
            </a:spcAft>
            <a:buNone/>
          </a:pPr>
          <a:r>
            <a:rPr lang="en-IN" sz="1200" kern="1200" dirty="0"/>
            <a:t>static_url="https://en.wikipedia.org/w/index.php?title=List_of_Falcon_9_and_Falcon_Heavy_launches&amp;oldid=1027686922"</a:t>
          </a:r>
        </a:p>
        <a:p>
          <a:pPr marL="0" lvl="0" indent="0" algn="ctr" defTabSz="577850">
            <a:lnSpc>
              <a:spcPct val="90000"/>
            </a:lnSpc>
            <a:spcBef>
              <a:spcPct val="0"/>
            </a:spcBef>
            <a:spcAft>
              <a:spcPct val="35000"/>
            </a:spcAft>
            <a:buNone/>
          </a:pPr>
          <a:r>
            <a:rPr lang="en-IN" sz="1200" i="1" kern="1200" dirty="0"/>
            <a:t> </a:t>
          </a:r>
          <a:r>
            <a:rPr lang="en-IN" sz="1200" kern="1200" dirty="0"/>
            <a:t>data=requests.get(static_url).text</a:t>
          </a:r>
        </a:p>
        <a:p>
          <a:pPr marL="0" lvl="0" indent="0" algn="ctr" defTabSz="577850">
            <a:lnSpc>
              <a:spcPct val="90000"/>
            </a:lnSpc>
            <a:spcBef>
              <a:spcPct val="0"/>
            </a:spcBef>
            <a:spcAft>
              <a:spcPct val="35000"/>
            </a:spcAft>
            <a:buNone/>
          </a:pPr>
          <a:r>
            <a:rPr lang="en-IN" sz="1200" kern="1200" dirty="0"/>
            <a:t>soup=BeautifulSoup(data,"html.parser") </a:t>
          </a:r>
        </a:p>
        <a:p>
          <a:pPr marL="0" lvl="0" indent="0" algn="l" defTabSz="577850">
            <a:lnSpc>
              <a:spcPct val="90000"/>
            </a:lnSpc>
            <a:spcBef>
              <a:spcPct val="0"/>
            </a:spcBef>
            <a:spcAft>
              <a:spcPct val="35000"/>
            </a:spcAft>
            <a:buNone/>
          </a:pPr>
          <a:br>
            <a:rPr lang="en-IN" sz="1300" kern="1200" dirty="0"/>
          </a:br>
          <a:endParaRPr lang="en-IN" sz="1300" kern="1200" dirty="0"/>
        </a:p>
        <a:p>
          <a:pPr marL="0" lvl="0" indent="0" algn="ctr" defTabSz="577850">
            <a:lnSpc>
              <a:spcPct val="90000"/>
            </a:lnSpc>
            <a:spcBef>
              <a:spcPct val="0"/>
            </a:spcBef>
            <a:spcAft>
              <a:spcPct val="35000"/>
            </a:spcAft>
            <a:buNone/>
          </a:pPr>
          <a:endParaRPr lang="en-GB" sz="1300" kern="1200" dirty="0"/>
        </a:p>
      </dsp:txBody>
      <dsp:txXfrm rot="10800000">
        <a:off x="0" y="10881"/>
        <a:ext cx="5956300" cy="13300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C206F-FFD4-AE45-8275-BCCB2DB027AD}">
      <dsp:nvSpPr>
        <dsp:cNvPr id="0" name=""/>
        <dsp:cNvSpPr/>
      </dsp:nvSpPr>
      <dsp:spPr>
        <a:xfrm>
          <a:off x="0" y="3540372"/>
          <a:ext cx="6223000" cy="11620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Convert Landing outcomes to training labels</a:t>
          </a:r>
        </a:p>
      </dsp:txBody>
      <dsp:txXfrm>
        <a:off x="0" y="3540372"/>
        <a:ext cx="6223000" cy="627495"/>
      </dsp:txXfrm>
    </dsp:sp>
    <dsp:sp modelId="{F1E2DC86-368D-CE47-A0BE-837923E9D355}">
      <dsp:nvSpPr>
        <dsp:cNvPr id="0" name=""/>
        <dsp:cNvSpPr/>
      </dsp:nvSpPr>
      <dsp:spPr>
        <a:xfrm>
          <a:off x="0" y="4144627"/>
          <a:ext cx="6223000" cy="53453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GB" sz="1200" kern="1200" dirty="0"/>
            <a:t>Landing outcomes were converted to training variables 1 and 0 to represent successful and unsuccessful landing</a:t>
          </a:r>
        </a:p>
      </dsp:txBody>
      <dsp:txXfrm>
        <a:off x="0" y="4144627"/>
        <a:ext cx="6223000" cy="534533"/>
      </dsp:txXfrm>
    </dsp:sp>
    <dsp:sp modelId="{B9CCF4E1-32A3-A144-A002-F5F26495C2D0}">
      <dsp:nvSpPr>
        <dsp:cNvPr id="0" name=""/>
        <dsp:cNvSpPr/>
      </dsp:nvSpPr>
      <dsp:spPr>
        <a:xfrm rot="10800000">
          <a:off x="0" y="1770601"/>
          <a:ext cx="6223000" cy="1787200"/>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Deal with the missing values</a:t>
          </a:r>
        </a:p>
      </dsp:txBody>
      <dsp:txXfrm rot="-10800000">
        <a:off x="0" y="1770601"/>
        <a:ext cx="6223000" cy="627307"/>
      </dsp:txXfrm>
    </dsp:sp>
    <dsp:sp modelId="{41330539-329A-E347-8254-2C435DF33B34}">
      <dsp:nvSpPr>
        <dsp:cNvPr id="0" name=""/>
        <dsp:cNvSpPr/>
      </dsp:nvSpPr>
      <dsp:spPr>
        <a:xfrm>
          <a:off x="0" y="2397909"/>
          <a:ext cx="6223000" cy="53437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GB" sz="1200" kern="1200" dirty="0"/>
            <a:t>Mean value of payload mass was calculated and missing values were replaced by it across the </a:t>
          </a:r>
          <a:r>
            <a:rPr lang="en-GB" sz="1200" kern="1200" dirty="0" err="1"/>
            <a:t>dataframe</a:t>
          </a:r>
          <a:endParaRPr lang="en-GB" sz="1200" kern="1200" dirty="0"/>
        </a:p>
      </dsp:txBody>
      <dsp:txXfrm>
        <a:off x="0" y="2397909"/>
        <a:ext cx="6223000" cy="534373"/>
      </dsp:txXfrm>
    </dsp:sp>
    <dsp:sp modelId="{AC12CEB5-BD3E-E84D-98F3-27C6A8EEB6C3}">
      <dsp:nvSpPr>
        <dsp:cNvPr id="0" name=""/>
        <dsp:cNvSpPr/>
      </dsp:nvSpPr>
      <dsp:spPr>
        <a:xfrm rot="10800000">
          <a:off x="0" y="831"/>
          <a:ext cx="6223000" cy="1787200"/>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Filter </a:t>
          </a:r>
          <a:r>
            <a:rPr lang="en-GB" sz="2200" kern="1200" dirty="0" err="1"/>
            <a:t>Dataframe</a:t>
          </a:r>
          <a:endParaRPr lang="en-GB" sz="2200" kern="1200" dirty="0"/>
        </a:p>
      </dsp:txBody>
      <dsp:txXfrm rot="-10800000">
        <a:off x="0" y="831"/>
        <a:ext cx="6223000" cy="627307"/>
      </dsp:txXfrm>
    </dsp:sp>
    <dsp:sp modelId="{0032216E-C0E0-644F-983A-AC60FEF78C00}">
      <dsp:nvSpPr>
        <dsp:cNvPr id="0" name=""/>
        <dsp:cNvSpPr/>
      </dsp:nvSpPr>
      <dsp:spPr>
        <a:xfrm>
          <a:off x="0" y="628138"/>
          <a:ext cx="6223000" cy="53437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IN" sz="1200" b="0" i="0" kern="1200" dirty="0"/>
            <a:t>Remove the Falcon 1 launches keeping only the Falcon 9 launches. Filter the data dataframe using the  column to only keep the Falcon 9 launches. Save the filtered data to a new dataframe</a:t>
          </a:r>
          <a:endParaRPr lang="en-GB" sz="1200" kern="1200" dirty="0"/>
        </a:p>
      </dsp:txBody>
      <dsp:txXfrm>
        <a:off x="0" y="628138"/>
        <a:ext cx="6223000" cy="5343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4673B-2575-A146-AA28-79E18BECD680}">
      <dsp:nvSpPr>
        <dsp:cNvPr id="0" name=""/>
        <dsp:cNvSpPr/>
      </dsp:nvSpPr>
      <dsp:spPr>
        <a:xfrm>
          <a:off x="0" y="4260422"/>
          <a:ext cx="5435600" cy="8470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Select the model that has best out of sample accuracy.</a:t>
          </a:r>
        </a:p>
      </dsp:txBody>
      <dsp:txXfrm>
        <a:off x="0" y="4260422"/>
        <a:ext cx="5435600" cy="847075"/>
      </dsp:txXfrm>
    </dsp:sp>
    <dsp:sp modelId="{6B7AE08B-FA01-4748-9056-97AB4B2C8F9E}">
      <dsp:nvSpPr>
        <dsp:cNvPr id="0" name=""/>
        <dsp:cNvSpPr/>
      </dsp:nvSpPr>
      <dsp:spPr>
        <a:xfrm rot="10800000">
          <a:off x="0" y="2970326"/>
          <a:ext cx="5435600" cy="130280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Use models to predict the test data and evaluate them based on their accuracy score, confusion matrix and other evaluating methods</a:t>
          </a:r>
        </a:p>
      </dsp:txBody>
      <dsp:txXfrm rot="10800000">
        <a:off x="0" y="2970326"/>
        <a:ext cx="5435600" cy="846522"/>
      </dsp:txXfrm>
    </dsp:sp>
    <dsp:sp modelId="{CB693003-F8C1-7447-AE33-CD3A7A983E16}">
      <dsp:nvSpPr>
        <dsp:cNvPr id="0" name=""/>
        <dsp:cNvSpPr/>
      </dsp:nvSpPr>
      <dsp:spPr>
        <a:xfrm rot="10800000">
          <a:off x="0" y="2166892"/>
          <a:ext cx="5435600" cy="816140"/>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Use </a:t>
          </a:r>
          <a:r>
            <a:rPr lang="en-GB" sz="1400" kern="1200" dirty="0" err="1"/>
            <a:t>GridSearchCV</a:t>
          </a:r>
          <a:r>
            <a:rPr lang="en-GB" sz="1400" kern="1200" dirty="0"/>
            <a:t> to choose the best parameters for each models by fitting train data</a:t>
          </a:r>
        </a:p>
      </dsp:txBody>
      <dsp:txXfrm rot="10800000">
        <a:off x="0" y="2166892"/>
        <a:ext cx="5435600" cy="530303"/>
      </dsp:txXfrm>
    </dsp:sp>
    <dsp:sp modelId="{AF745324-FEF1-464D-A27D-6ADF5F9FF87E}">
      <dsp:nvSpPr>
        <dsp:cNvPr id="0" name=""/>
        <dsp:cNvSpPr/>
      </dsp:nvSpPr>
      <dsp:spPr>
        <a:xfrm rot="10800000">
          <a:off x="0" y="1473466"/>
          <a:ext cx="5435600" cy="70613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Select the Classification Models used to be used</a:t>
          </a:r>
        </a:p>
      </dsp:txBody>
      <dsp:txXfrm rot="10800000">
        <a:off x="0" y="1473466"/>
        <a:ext cx="5435600" cy="458823"/>
      </dsp:txXfrm>
    </dsp:sp>
    <dsp:sp modelId="{64086C69-C9E2-CD4E-8AB2-B26B0B1DC900}">
      <dsp:nvSpPr>
        <dsp:cNvPr id="0" name=""/>
        <dsp:cNvSpPr/>
      </dsp:nvSpPr>
      <dsp:spPr>
        <a:xfrm rot="10800000">
          <a:off x="0" y="689091"/>
          <a:ext cx="5435600" cy="797080"/>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Create Train data set and test data set</a:t>
          </a:r>
        </a:p>
      </dsp:txBody>
      <dsp:txXfrm rot="10800000">
        <a:off x="0" y="689091"/>
        <a:ext cx="5435600" cy="517919"/>
      </dsp:txXfrm>
    </dsp:sp>
    <dsp:sp modelId="{A027337D-46F5-4640-A8FA-51FA18627313}">
      <dsp:nvSpPr>
        <dsp:cNvPr id="0" name=""/>
        <dsp:cNvSpPr/>
      </dsp:nvSpPr>
      <dsp:spPr>
        <a:xfrm rot="10800000">
          <a:off x="0" y="2401"/>
          <a:ext cx="5435600" cy="69939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Standardise Data</a:t>
          </a:r>
        </a:p>
      </dsp:txBody>
      <dsp:txXfrm rot="10800000">
        <a:off x="0" y="2401"/>
        <a:ext cx="5435600" cy="45444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4/4/22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4243573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1152630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56</a:t>
            </a:fld>
            <a:endParaRPr lang="en-US"/>
          </a:p>
        </p:txBody>
      </p:sp>
    </p:spTree>
    <p:extLst>
      <p:ext uri="{BB962C8B-B14F-4D97-AF65-F5344CB8AC3E}">
        <p14:creationId xmlns:p14="http://schemas.microsoft.com/office/powerpoint/2010/main" val="282764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266092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905506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4177796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897353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535578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4/4/22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github.com/vermraghav/capstone-project/blob/a9d5293dd1ac817a32754905d62c8dc6f6911451/SpaceX%20Captsone%20Project.ipynb" TargetMode="External"/><Relationship Id="rId7" Type="http://schemas.openxmlformats.org/officeDocument/2006/relationships/diagramQuickStyle" Target="../diagrams/quickStyle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github.com/vermraghav/capstone-project/blob/3c3eefd58beee8d8b1c5bcd7836f7378ed2281a2/Data%20Wrangling.ipynb" TargetMode="External"/><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vermraghav/capstone-project/blob/0af4d89819327c0be1c08159630fb9a924e8f3cb/EDA%20with%20pandas%20and%20matplotli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ermraghav/capstone-project/blob/8915c709dd65123484571a0d314989995fe2b224/EDA%20with%20SQL%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ermraghav/capstone-project/blob/0f2ea9f2bbcfe19a9124b620be3e0e879f5bc16a/Interactive%20visualisation%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vermraghav/capstone-project/blob/15d2db13e5a126adde1af72cc4dd7aa4365b717c/Predictive%20Analysis%20(%20Classification%20).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50.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comments" Target="../comments/comment2.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png"/><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comments" Target="../comments/comment3.xml"/><Relationship Id="rId4" Type="http://schemas.openxmlformats.org/officeDocument/2006/relationships/image" Target="../media/image52.png"/><Relationship Id="rId9" Type="http://schemas.openxmlformats.org/officeDocument/2006/relationships/image" Target="../media/image57.png"/></Relationships>
</file>

<file path=ppt/slides/_rels/slide5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github.com/vermraghav/capstone-project/blob/f1ff7efd766c3f96bcce04d304af0450ca589f16/SpaceX%20Captsone%20Project.ipynb" TargetMode="Externa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en.wikipedia.org/w/index.php?title=List_of_Falcon_9_and_Falcon_Heavy_launches&amp;oldid=1027686922" TargetMode="External"/><Relationship Id="rId7"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vermraghav/capstone-project/blob/a9d5293dd1ac817a32754905d62c8dc6f6911451/data%20collection%20using%20webscrapping.ipynb"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Raghav Verma</a:t>
            </a:r>
          </a:p>
          <a:p>
            <a:r>
              <a:rPr lang="en-US" dirty="0">
                <a:solidFill>
                  <a:schemeClr val="bg2"/>
                </a:solidFill>
                <a:latin typeface="Abadi" panose="020B0604020104020204" pitchFamily="34" charset="0"/>
                <a:ea typeface="SF Pro" pitchFamily="2" charset="0"/>
                <a:cs typeface="SF Pro" pitchFamily="2" charset="0"/>
              </a:rPr>
              <a:t>14 January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56089" cy="4199948"/>
          </a:xfrm>
          <a:prstGeom prst="rect">
            <a:avLst/>
          </a:prstGeom>
        </p:spPr>
        <p:txBody>
          <a:bodyPr/>
          <a:lstStyle/>
          <a:p>
            <a:pPr marL="0" indent="0">
              <a:buNone/>
            </a:pPr>
            <a:r>
              <a:rPr lang="en-US" sz="1600" dirty="0">
                <a:solidFill>
                  <a:schemeClr val="accent3">
                    <a:lumMod val="25000"/>
                  </a:schemeClr>
                </a:solidFill>
                <a:latin typeface="Abadi" panose="020B0604020104020204" pitchFamily="34" charset="0"/>
              </a:rPr>
              <a:t>Dataframe was filtered only to include Falcon 9 launches.</a:t>
            </a:r>
          </a:p>
          <a:p>
            <a:pPr marL="0" indent="0">
              <a:buNone/>
            </a:pPr>
            <a:r>
              <a:rPr lang="en-US" sz="1600" dirty="0">
                <a:solidFill>
                  <a:schemeClr val="accent3">
                    <a:lumMod val="25000"/>
                  </a:schemeClr>
                </a:solidFill>
                <a:latin typeface="Abadi" panose="020B0604020104020204" pitchFamily="34" charset="0"/>
              </a:rPr>
              <a:t>The missing values were replaced with the mean value of Payload mass.</a:t>
            </a:r>
          </a:p>
          <a:p>
            <a:pPr marL="0" indent="0">
              <a:buNone/>
            </a:pPr>
            <a:r>
              <a:rPr lang="en-US" sz="1600" dirty="0">
                <a:solidFill>
                  <a:schemeClr val="accent3">
                    <a:lumMod val="25000"/>
                  </a:schemeClr>
                </a:solidFill>
                <a:latin typeface="Abadi" panose="020B0604020104020204" pitchFamily="34" charset="0"/>
              </a:rPr>
              <a:t>Landing outcomes were converted to training labels with 1 and 0, where 1 represents that booster landed successfully and 0 represents it is unsuccessful.</a:t>
            </a:r>
          </a:p>
          <a:p>
            <a:pPr marL="0" indent="0">
              <a:buNone/>
            </a:pPr>
            <a:endParaRPr lang="en-US" sz="1400" dirty="0"/>
          </a:p>
          <a:p>
            <a:pPr marL="0" indent="0">
              <a:buNone/>
            </a:pPr>
            <a:r>
              <a:rPr lang="en-US" sz="1400" dirty="0"/>
              <a:t>Url for the data wrangling notebooks have been shared to see the detailed process and results:</a:t>
            </a:r>
          </a:p>
          <a:p>
            <a:pPr marL="0" indent="0">
              <a:buNone/>
            </a:pPr>
            <a:r>
              <a:rPr lang="en-US" sz="1400" dirty="0">
                <a:highlight>
                  <a:srgbClr val="FFFF00"/>
                </a:highlight>
                <a:hlinkClick r:id="rId3"/>
              </a:rPr>
              <a:t>https://</a:t>
            </a:r>
            <a:r>
              <a:rPr lang="en-US" sz="1400" dirty="0" err="1">
                <a:highlight>
                  <a:srgbClr val="FFFF00"/>
                </a:highlight>
                <a:hlinkClick r:id="rId3"/>
              </a:rPr>
              <a:t>github.com</a:t>
            </a:r>
            <a:r>
              <a:rPr lang="en-US" sz="1400" dirty="0">
                <a:highlight>
                  <a:srgbClr val="FFFF00"/>
                </a:highlight>
                <a:hlinkClick r:id="rId3"/>
              </a:rPr>
              <a:t>/vermraghav/capstone-project/blob/a9d5293dd1ac817a32754905d62c8dc6f6911451/SpaceX%20Captsone%20Project.ipynb</a:t>
            </a:r>
            <a:endParaRPr lang="en-US" sz="1400" dirty="0">
              <a:highlight>
                <a:srgbClr val="FFFF00"/>
              </a:highlight>
            </a:endParaRPr>
          </a:p>
          <a:p>
            <a:pPr marL="0" indent="0">
              <a:buNone/>
            </a:pPr>
            <a:r>
              <a:rPr lang="en-US" sz="1400" dirty="0">
                <a:highlight>
                  <a:srgbClr val="FFFF00"/>
                </a:highlight>
                <a:hlinkClick r:id="rId4"/>
              </a:rPr>
              <a:t>https://</a:t>
            </a:r>
            <a:r>
              <a:rPr lang="en-US" sz="1400" dirty="0" err="1">
                <a:highlight>
                  <a:srgbClr val="FFFF00"/>
                </a:highlight>
                <a:hlinkClick r:id="rId4"/>
              </a:rPr>
              <a:t>github.com</a:t>
            </a:r>
            <a:r>
              <a:rPr lang="en-US" sz="1400" dirty="0">
                <a:highlight>
                  <a:srgbClr val="FFFF00"/>
                </a:highlight>
                <a:hlinkClick r:id="rId4"/>
              </a:rPr>
              <a:t>/vermraghav/capstone-project/blob/3c3eefd58beee8d8b1c5bcd7836f7378ed2281a2/Data%20Wrangling.ipynb</a:t>
            </a:r>
            <a:endParaRPr lang="en-US" sz="1400" dirty="0">
              <a:highlight>
                <a:srgbClr val="FFFF00"/>
              </a:highlight>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5E89B055-D760-5541-A41E-019720F89D46}"/>
              </a:ext>
            </a:extLst>
          </p:cNvPr>
          <p:cNvGraphicFramePr/>
          <p:nvPr>
            <p:extLst>
              <p:ext uri="{D42A27DB-BD31-4B8C-83A1-F6EECF244321}">
                <p14:modId xmlns:p14="http://schemas.microsoft.com/office/powerpoint/2010/main" val="1476854224"/>
              </p:ext>
            </p:extLst>
          </p:nvPr>
        </p:nvGraphicFramePr>
        <p:xfrm>
          <a:off x="5765800" y="1435100"/>
          <a:ext cx="6223000" cy="47032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Summarize what charts were plotted and why you used those charts</a:t>
            </a:r>
          </a:p>
          <a:p>
            <a:pPr>
              <a:lnSpc>
                <a:spcPct val="100000"/>
              </a:lnSpc>
              <a:spcBef>
                <a:spcPts val="1400"/>
              </a:spcBef>
            </a:pPr>
            <a:r>
              <a:rPr lang="en-US" sz="1800" dirty="0">
                <a:solidFill>
                  <a:schemeClr val="accent3">
                    <a:lumMod val="25000"/>
                  </a:schemeClr>
                </a:solidFill>
                <a:latin typeface="Abadi"/>
              </a:rPr>
              <a:t>Scatter point plot was used to visualize relationship between different  variables against each other like flight number, payload mass , launch site, orbit type.</a:t>
            </a:r>
          </a:p>
          <a:p>
            <a:pPr>
              <a:lnSpc>
                <a:spcPct val="100000"/>
              </a:lnSpc>
              <a:spcBef>
                <a:spcPts val="1400"/>
              </a:spcBef>
            </a:pPr>
            <a:r>
              <a:rPr lang="en-US" sz="1800" dirty="0">
                <a:solidFill>
                  <a:schemeClr val="accent3">
                    <a:lumMod val="25000"/>
                  </a:schemeClr>
                </a:solidFill>
                <a:latin typeface="Abadi"/>
              </a:rPr>
              <a:t>Bar chart was used to visualize relationship between success rate of each orbit type, as it is best used to track changes overtime and compare things.</a:t>
            </a:r>
          </a:p>
          <a:p>
            <a:pPr>
              <a:lnSpc>
                <a:spcPct val="100000"/>
              </a:lnSpc>
              <a:spcBef>
                <a:spcPts val="1400"/>
              </a:spcBef>
            </a:pPr>
            <a:r>
              <a:rPr lang="en-US" sz="1800" dirty="0">
                <a:solidFill>
                  <a:schemeClr val="accent3">
                    <a:lumMod val="25000"/>
                  </a:schemeClr>
                </a:solidFill>
                <a:latin typeface="Abadi"/>
              </a:rPr>
              <a:t>Line chart was used to visualize success yearly trend as it is best used to track changes over a long period.</a:t>
            </a:r>
          </a:p>
          <a:p>
            <a:pPr>
              <a:lnSpc>
                <a:spcPct val="100000"/>
              </a:lnSpc>
              <a:spcBef>
                <a:spcPts val="1400"/>
              </a:spcBef>
            </a:pPr>
            <a:r>
              <a:rPr lang="en-US" sz="1400" dirty="0">
                <a:solidFill>
                  <a:schemeClr val="accent3">
                    <a:lumMod val="25000"/>
                  </a:schemeClr>
                </a:solidFill>
                <a:latin typeface="Abadi"/>
              </a:rPr>
              <a:t>Here’s is the link for the detailed EDA with Data visualization notebook to see the process in detail. </a:t>
            </a:r>
            <a:r>
              <a:rPr lang="en-US" sz="1400" dirty="0">
                <a:solidFill>
                  <a:schemeClr val="accent3">
                    <a:lumMod val="25000"/>
                  </a:schemeClr>
                </a:solidFill>
                <a:highlight>
                  <a:srgbClr val="FFFF00"/>
                </a:highlight>
                <a:latin typeface="Abadi"/>
              </a:rPr>
              <a:t>https://github.com</a:t>
            </a:r>
            <a:r>
              <a:rPr lang="en-US" sz="1400" dirty="0">
                <a:solidFill>
                  <a:schemeClr val="accent3">
                    <a:lumMod val="25000"/>
                  </a:schemeClr>
                </a:solidFill>
                <a:highlight>
                  <a:srgbClr val="FFFF00"/>
                </a:highlight>
                <a:latin typeface="Abadi"/>
                <a:hlinkClick r:id="rId3"/>
              </a:rPr>
              <a:t>/</a:t>
            </a:r>
            <a:r>
              <a:rPr lang="en-US" sz="1400" dirty="0">
                <a:solidFill>
                  <a:schemeClr val="accent3">
                    <a:lumMod val="25000"/>
                  </a:schemeClr>
                </a:solidFill>
                <a:highlight>
                  <a:srgbClr val="FFFF00"/>
                </a:highlight>
                <a:latin typeface="Abadi"/>
              </a:rPr>
              <a:t>vermraghav/capstone-project/blob/0af4d89819327c0be1c08159630fb9a924e8f3cb/EDA%20with%20pandas%20and%20matplotlib.ipynb</a:t>
            </a:r>
          </a:p>
          <a:p>
            <a:pPr marL="0" indent="0">
              <a:lnSpc>
                <a:spcPct val="100000"/>
              </a:lnSpc>
              <a:spcBef>
                <a:spcPts val="1400"/>
              </a:spcBef>
              <a:buNone/>
            </a:pPr>
            <a:endParaRPr lang="en-US" sz="14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9745589" cy="4938383"/>
          </a:xfrm>
          <a:prstGeom prst="rect">
            <a:avLst/>
          </a:prstGeom>
        </p:spPr>
        <p:txBody>
          <a:bodyPr lIns="91440" tIns="45720" rIns="91440" bIns="45720" anchor="t"/>
          <a:lstStyle/>
          <a:p>
            <a:pPr marL="0" indent="0">
              <a:lnSpc>
                <a:spcPct val="100000"/>
              </a:lnSpc>
              <a:spcBef>
                <a:spcPts val="1400"/>
              </a:spcBef>
              <a:buNone/>
            </a:pPr>
            <a:r>
              <a:rPr lang="en-US" sz="1400" dirty="0">
                <a:solidFill>
                  <a:schemeClr val="accent3">
                    <a:lumMod val="25000"/>
                  </a:schemeClr>
                </a:solidFill>
                <a:latin typeface="Abadi"/>
              </a:rPr>
              <a:t>The following SQL queries were performed as a part of EDA:</a:t>
            </a:r>
          </a:p>
          <a:p>
            <a:pPr>
              <a:lnSpc>
                <a:spcPct val="100000"/>
              </a:lnSpc>
              <a:spcBef>
                <a:spcPts val="1400"/>
              </a:spcBef>
            </a:pPr>
            <a:r>
              <a:rPr lang="en-US" sz="1400" dirty="0">
                <a:solidFill>
                  <a:schemeClr val="accent3">
                    <a:lumMod val="25000"/>
                  </a:schemeClr>
                </a:solidFill>
                <a:latin typeface="Abadi"/>
              </a:rPr>
              <a:t>Unique launch sites were identified.</a:t>
            </a:r>
          </a:p>
          <a:p>
            <a:pPr>
              <a:lnSpc>
                <a:spcPct val="100000"/>
              </a:lnSpc>
              <a:spcBef>
                <a:spcPts val="1400"/>
              </a:spcBef>
            </a:pPr>
            <a:r>
              <a:rPr lang="en-US" sz="1400" dirty="0">
                <a:solidFill>
                  <a:schemeClr val="accent3">
                    <a:lumMod val="25000"/>
                  </a:schemeClr>
                </a:solidFill>
                <a:latin typeface="Abadi"/>
              </a:rPr>
              <a:t>Total payload mass in kg carried by boosters launched by NASA(CRS)</a:t>
            </a:r>
          </a:p>
          <a:p>
            <a:r>
              <a:rPr lang="en-IN" sz="1400" dirty="0">
                <a:latin typeface=""/>
              </a:rPr>
              <a:t>Find average payload mass in kg carried by booster version F9 v1.1</a:t>
            </a:r>
          </a:p>
          <a:p>
            <a:r>
              <a:rPr lang="en-IN" sz="1400" dirty="0">
                <a:latin typeface=""/>
              </a:rPr>
              <a:t>Find the date on which  the first successful landing outcome in a ground pad was achieved </a:t>
            </a:r>
          </a:p>
          <a:p>
            <a:r>
              <a:rPr lang="en-IN" sz="1400" dirty="0"/>
              <a:t>Find booster versions with mass in the range between 4000kg and 6000 kg that successfully landed on a drone ship.</a:t>
            </a:r>
          </a:p>
          <a:p>
            <a:r>
              <a:rPr lang="en-IN" sz="1400" dirty="0"/>
              <a:t>List the total number of successful and failure mission outcomes.</a:t>
            </a:r>
          </a:p>
          <a:p>
            <a:r>
              <a:rPr lang="en-IN" sz="1600" dirty="0"/>
              <a:t>Identify booster versions that carried the maximum payload mass</a:t>
            </a:r>
          </a:p>
          <a:p>
            <a:r>
              <a:rPr lang="en-IN" sz="1600" dirty="0"/>
              <a:t>Rank the landing outcomes based on count between 4 June,2010 and 20 March,2017 in descending order.</a:t>
            </a:r>
            <a:br>
              <a:rPr lang="en-IN" sz="1600" dirty="0"/>
            </a:br>
            <a:endParaRPr lang="en-IN" sz="1600" dirty="0"/>
          </a:p>
          <a:p>
            <a:r>
              <a:rPr lang="en-US" sz="1600" dirty="0">
                <a:solidFill>
                  <a:schemeClr val="accent3">
                    <a:lumMod val="25000"/>
                  </a:schemeClr>
                </a:solidFill>
                <a:latin typeface="Abadi" panose="020B0604020104020204" pitchFamily="34" charset="0"/>
              </a:rPr>
              <a:t> URL of the completed EDA with SQL notebook is been shared for reviewing the detailed process.</a:t>
            </a:r>
          </a:p>
          <a:p>
            <a:pPr marL="0" indent="0">
              <a:buNone/>
            </a:pPr>
            <a:r>
              <a:rPr lang="en-US" sz="1600" dirty="0">
                <a:solidFill>
                  <a:schemeClr val="accent3">
                    <a:lumMod val="25000"/>
                  </a:schemeClr>
                </a:solidFill>
                <a:highlight>
                  <a:srgbClr val="FFFF00"/>
                </a:highlight>
                <a:latin typeface="Abadi" panose="020B0604020104020204" pitchFamily="34" charset="0"/>
              </a:rPr>
              <a:t>     https://github.com/</a:t>
            </a:r>
            <a:r>
              <a:rPr lang="en-US" sz="1600" dirty="0">
                <a:solidFill>
                  <a:schemeClr val="accent3">
                    <a:lumMod val="25000"/>
                  </a:schemeClr>
                </a:solidFill>
                <a:highlight>
                  <a:srgbClr val="FFFF00"/>
                </a:highlight>
                <a:latin typeface="Abadi" panose="020B0604020104020204" pitchFamily="34" charset="0"/>
                <a:hlinkClick r:id="rId3"/>
              </a:rPr>
              <a:t>vermraghav</a:t>
            </a:r>
            <a:r>
              <a:rPr lang="en-US" sz="1600" dirty="0">
                <a:solidFill>
                  <a:schemeClr val="accent3">
                    <a:lumMod val="25000"/>
                  </a:schemeClr>
                </a:solidFill>
                <a:highlight>
                  <a:srgbClr val="FFFF00"/>
                </a:highlight>
                <a:latin typeface="Abadi" panose="020B0604020104020204" pitchFamily="34" charset="0"/>
              </a:rPr>
              <a:t>/capstone-project/blob/8915c709dd65123484571a0d314989995fe2b224/EDA%20with%20SQL%20Lab.ipynb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
              </a:rPr>
              <a:t>Summarize what map objects such as markers, circles, lines, etc. you created and added to a folium map</a:t>
            </a:r>
          </a:p>
          <a:p>
            <a:pPr>
              <a:lnSpc>
                <a:spcPct val="100000"/>
              </a:lnSpc>
              <a:spcBef>
                <a:spcPts val="1400"/>
              </a:spcBef>
            </a:pPr>
            <a:r>
              <a:rPr lang="en-US" sz="1600" dirty="0">
                <a:solidFill>
                  <a:schemeClr val="accent3">
                    <a:lumMod val="25000"/>
                  </a:schemeClr>
                </a:solidFill>
                <a:latin typeface=""/>
              </a:rPr>
              <a:t>Circle markers were added to the map to represent the launch sites and</a:t>
            </a:r>
            <a:r>
              <a:rPr lang="en-IN" sz="1600" dirty="0">
                <a:latin typeface=""/>
              </a:rPr>
              <a:t> be NASA Johnson Space </a:t>
            </a:r>
            <a:r>
              <a:rPr lang="en-IN" sz="1600" dirty="0" err="1">
                <a:latin typeface=""/>
              </a:rPr>
              <a:t>Center</a:t>
            </a:r>
            <a:r>
              <a:rPr lang="en-IN" sz="1600" dirty="0">
                <a:latin typeface=""/>
              </a:rPr>
              <a:t> at Houston, Texas.</a:t>
            </a:r>
          </a:p>
          <a:p>
            <a:pPr>
              <a:lnSpc>
                <a:spcPct val="100000"/>
              </a:lnSpc>
              <a:spcBef>
                <a:spcPts val="1400"/>
              </a:spcBef>
            </a:pPr>
            <a:r>
              <a:rPr lang="en-IN" sz="1600" dirty="0">
                <a:solidFill>
                  <a:schemeClr val="accent3">
                    <a:lumMod val="25000"/>
                  </a:schemeClr>
                </a:solidFill>
                <a:latin typeface=""/>
              </a:rPr>
              <a:t>Clusters were created along with red and green circle markers to mark the failed/success launches for each sites.</a:t>
            </a:r>
          </a:p>
          <a:p>
            <a:pPr>
              <a:lnSpc>
                <a:spcPct val="100000"/>
              </a:lnSpc>
              <a:spcBef>
                <a:spcPts val="1400"/>
              </a:spcBef>
            </a:pPr>
            <a:r>
              <a:rPr lang="en-IN" sz="1600" dirty="0">
                <a:solidFill>
                  <a:schemeClr val="accent3">
                    <a:lumMod val="25000"/>
                  </a:schemeClr>
                </a:solidFill>
                <a:latin typeface=""/>
              </a:rPr>
              <a:t>A marker with Icon anchor was created with distance label to represent the sea coast line from the launch site </a:t>
            </a:r>
            <a:r>
              <a:rPr lang="en-IN" sz="1600" dirty="0">
                <a:latin typeface=""/>
              </a:rPr>
              <a:t>CCAFS SLC-40</a:t>
            </a:r>
          </a:p>
          <a:p>
            <a:pPr>
              <a:lnSpc>
                <a:spcPct val="100000"/>
              </a:lnSpc>
              <a:spcBef>
                <a:spcPts val="1400"/>
              </a:spcBef>
            </a:pPr>
            <a:r>
              <a:rPr lang="en-US" sz="1600" dirty="0">
                <a:solidFill>
                  <a:schemeClr val="accent3">
                    <a:lumMod val="25000"/>
                  </a:schemeClr>
                </a:solidFill>
                <a:latin typeface=""/>
              </a:rPr>
              <a:t>A distance line was created to see the proximity between two launch sites, sites and coast.</a:t>
            </a:r>
          </a:p>
          <a:p>
            <a:pPr>
              <a:lnSpc>
                <a:spcPct val="100000"/>
              </a:lnSpc>
              <a:spcBef>
                <a:spcPts val="1400"/>
              </a:spcBef>
            </a:pPr>
            <a:r>
              <a:rPr lang="en-US" sz="1600" dirty="0">
                <a:solidFill>
                  <a:schemeClr val="accent3">
                    <a:lumMod val="25000"/>
                  </a:schemeClr>
                </a:solidFill>
                <a:latin typeface=""/>
              </a:rPr>
              <a:t>Sharing link for the completed interactive map with Folium map, as an external reference and peer-review purpose: </a:t>
            </a:r>
            <a:r>
              <a:rPr lang="en-US" sz="1600" dirty="0">
                <a:solidFill>
                  <a:schemeClr val="accent3">
                    <a:lumMod val="25000"/>
                  </a:schemeClr>
                </a:solidFill>
                <a:highlight>
                  <a:srgbClr val="FFFF00"/>
                </a:highlight>
                <a:latin typeface=""/>
                <a:hlinkClick r:id="rId3"/>
              </a:rPr>
              <a:t>https://github.com/vermraghav/capstone-project/blob/0f2ea9f2bbcfe19a9124b620be3e0e879f5bc16a/Interactive%20visualisation%20with%20folium.ipynb</a:t>
            </a:r>
            <a:endParaRPr lang="en-US" sz="1600" dirty="0">
              <a:solidFill>
                <a:schemeClr val="accent3">
                  <a:lumMod val="25000"/>
                </a:schemeClr>
              </a:solidFill>
              <a:highlight>
                <a:srgbClr val="FFFF00"/>
              </a:highlight>
              <a:latin typeface=""/>
            </a:endParaRPr>
          </a:p>
          <a:p>
            <a:endParaRPr lang="en-US" sz="1600" dirty="0">
              <a:latin typeface=""/>
            </a:endParaRPr>
          </a:p>
          <a:p>
            <a:endParaRPr lang="en-US" sz="1600" dirty="0">
              <a:latin typeface=""/>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A pie chart  and scatter point chart was added to a dashboard with a range slider to select the range of the payload mass in kg for the scatter point chart.</a:t>
            </a:r>
          </a:p>
          <a:p>
            <a:pPr>
              <a:lnSpc>
                <a:spcPct val="100000"/>
              </a:lnSpc>
              <a:spcBef>
                <a:spcPts val="1400"/>
              </a:spcBef>
            </a:pPr>
            <a:r>
              <a:rPr lang="en-US" sz="2200" dirty="0">
                <a:solidFill>
                  <a:schemeClr val="accent3">
                    <a:lumMod val="25000"/>
                  </a:schemeClr>
                </a:solidFill>
                <a:latin typeface="Abadi" panose="020B0604020104020204" pitchFamily="34" charset="0"/>
              </a:rPr>
              <a:t>A pie chart was added to see the total success launches by all  sites and to measure the successful and unsuccessful count of launches for each site.</a:t>
            </a:r>
          </a:p>
          <a:p>
            <a:pPr>
              <a:lnSpc>
                <a:spcPct val="100000"/>
              </a:lnSpc>
              <a:spcBef>
                <a:spcPts val="1400"/>
              </a:spcBef>
            </a:pPr>
            <a:r>
              <a:rPr lang="en-US" sz="2200" dirty="0">
                <a:solidFill>
                  <a:schemeClr val="accent3">
                    <a:lumMod val="25000"/>
                  </a:schemeClr>
                </a:solidFill>
                <a:latin typeface="Abadi" panose="020B0604020104020204" pitchFamily="34" charset="0"/>
              </a:rPr>
              <a:t>Scatterplot was added to see the correlation between payload mass and success each site individually and all together.</a:t>
            </a:r>
          </a:p>
          <a:p>
            <a:pPr marL="0" indent="0">
              <a:lnSpc>
                <a:spcPct val="100000"/>
              </a:lnSpc>
              <a:spcBef>
                <a:spcPts val="1400"/>
              </a:spcBef>
              <a:buNone/>
            </a:pPr>
            <a:r>
              <a:rPr lang="en-US" sz="2200" dirty="0">
                <a:solidFill>
                  <a:schemeClr val="accent3">
                    <a:lumMod val="25000"/>
                  </a:schemeClr>
                </a:solidFill>
                <a:highlight>
                  <a:srgbClr val="FFFF00"/>
                </a:highlight>
                <a:latin typeface="Abadi" panose="020B0604020104020204" pitchFamily="34" charset="0"/>
              </a:rPr>
              <a:t>Link to the code for the interactive dashboard:</a:t>
            </a:r>
          </a:p>
          <a:p>
            <a:pPr marL="0" indent="0">
              <a:lnSpc>
                <a:spcPct val="100000"/>
              </a:lnSpc>
              <a:spcBef>
                <a:spcPts val="1400"/>
              </a:spcBef>
              <a:buNone/>
            </a:pPr>
            <a:r>
              <a:rPr lang="en-US" sz="2200" dirty="0">
                <a:solidFill>
                  <a:schemeClr val="accent3">
                    <a:lumMod val="25000"/>
                  </a:schemeClr>
                </a:solidFill>
                <a:highlight>
                  <a:srgbClr val="FFFF00"/>
                </a:highlight>
                <a:latin typeface="Abadi" panose="020B0604020104020204" pitchFamily="34" charset="0"/>
              </a:rPr>
              <a:t>https://github.com/vermraghav/capstone-project/blob/13efc3c5fb00c878c48e0a8ff7710588c97c827a/</a:t>
            </a:r>
            <a:r>
              <a:rPr lang="en-US" sz="2200" dirty="0" err="1">
                <a:solidFill>
                  <a:schemeClr val="accent3">
                    <a:lumMod val="25000"/>
                  </a:schemeClr>
                </a:solidFill>
                <a:highlight>
                  <a:srgbClr val="FFFF00"/>
                </a:highlight>
                <a:latin typeface="Abadi" panose="020B0604020104020204" pitchFamily="34" charset="0"/>
              </a:rPr>
              <a:t>spacex_dash_app.py</a:t>
            </a:r>
            <a:endParaRPr lang="en-US" sz="2200" dirty="0">
              <a:solidFill>
                <a:schemeClr val="accent3">
                  <a:lumMod val="25000"/>
                </a:schemeClr>
              </a:solidFill>
              <a:highlight>
                <a:srgbClr val="FFFF00"/>
              </a:highlight>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7800"/>
            <a:ext cx="5325990" cy="4749799"/>
          </a:xfrm>
          <a:prstGeom prst="rect">
            <a:avLst/>
          </a:prstGeom>
        </p:spPr>
        <p:txBody>
          <a:bodyPr>
            <a:normAutofit fontScale="92500"/>
          </a:bodyPr>
          <a:lstStyle/>
          <a:p>
            <a:pPr>
              <a:lnSpc>
                <a:spcPct val="100000"/>
              </a:lnSpc>
              <a:spcBef>
                <a:spcPts val="1400"/>
              </a:spcBef>
            </a:pPr>
            <a:r>
              <a:rPr lang="en-US" sz="1400" dirty="0">
                <a:solidFill>
                  <a:schemeClr val="accent3">
                    <a:lumMod val="25000"/>
                  </a:schemeClr>
                </a:solidFill>
                <a:latin typeface="Abadi" panose="020B0604020104020204" pitchFamily="34" charset="0"/>
              </a:rPr>
              <a:t>First the data was standardized using </a:t>
            </a:r>
            <a:r>
              <a:rPr lang="en-US" sz="1400" i="1" dirty="0" err="1">
                <a:solidFill>
                  <a:schemeClr val="accent3">
                    <a:lumMod val="25000"/>
                  </a:schemeClr>
                </a:solidFill>
                <a:latin typeface="Abadi" panose="020B0604020104020204" pitchFamily="34" charset="0"/>
              </a:rPr>
              <a:t>StandardScaler</a:t>
            </a:r>
            <a:r>
              <a:rPr lang="en-US" sz="1400" i="1" dirty="0">
                <a:solidFill>
                  <a:schemeClr val="accent3">
                    <a:lumMod val="25000"/>
                  </a:schemeClr>
                </a:solidFill>
                <a:latin typeface="Abadi" panose="020B0604020104020204" pitchFamily="34" charset="0"/>
              </a:rPr>
              <a:t>( ) </a:t>
            </a:r>
            <a:r>
              <a:rPr lang="en-US" sz="1400" dirty="0">
                <a:solidFill>
                  <a:schemeClr val="accent3">
                    <a:lumMod val="25000"/>
                  </a:schemeClr>
                </a:solidFill>
                <a:latin typeface="Abadi" panose="020B0604020104020204" pitchFamily="34" charset="0"/>
              </a:rPr>
              <a:t>method from sci-kit learn, after standardizing the data set was converted into train data and test data for fitting the model and testing the model.</a:t>
            </a:r>
          </a:p>
          <a:p>
            <a:pPr>
              <a:lnSpc>
                <a:spcPct val="100000"/>
              </a:lnSpc>
              <a:spcBef>
                <a:spcPts val="1400"/>
              </a:spcBef>
            </a:pPr>
            <a:r>
              <a:rPr lang="en-US" sz="1400" dirty="0">
                <a:solidFill>
                  <a:schemeClr val="accent3">
                    <a:lumMod val="25000"/>
                  </a:schemeClr>
                </a:solidFill>
                <a:latin typeface="Abadi" panose="020B0604020104020204" pitchFamily="34" charset="0"/>
              </a:rPr>
              <a:t>Then we selected the classification models that we wanted to fit the data with, models selected were logistic regression ,SVM ,decision tree and KNN.</a:t>
            </a:r>
          </a:p>
          <a:p>
            <a:pPr>
              <a:lnSpc>
                <a:spcPct val="100000"/>
              </a:lnSpc>
              <a:spcBef>
                <a:spcPts val="1400"/>
              </a:spcBef>
            </a:pPr>
            <a:r>
              <a:rPr lang="en-US" sz="1400" dirty="0">
                <a:solidFill>
                  <a:schemeClr val="accent3">
                    <a:lumMod val="25000"/>
                  </a:schemeClr>
                </a:solidFill>
                <a:latin typeface="Abadi" panose="020B0604020104020204" pitchFamily="34" charset="0"/>
              </a:rPr>
              <a:t>We used </a:t>
            </a:r>
            <a:r>
              <a:rPr lang="en-US" sz="1400" dirty="0" err="1">
                <a:solidFill>
                  <a:schemeClr val="accent3">
                    <a:lumMod val="25000"/>
                  </a:schemeClr>
                </a:solidFill>
                <a:latin typeface="Abadi" panose="020B0604020104020204" pitchFamily="34" charset="0"/>
              </a:rPr>
              <a:t>GridsearchCV</a:t>
            </a:r>
            <a:r>
              <a:rPr lang="en-US" sz="1400" dirty="0">
                <a:solidFill>
                  <a:schemeClr val="accent3">
                    <a:lumMod val="25000"/>
                  </a:schemeClr>
                </a:solidFill>
                <a:latin typeface="Abadi" panose="020B0604020104020204" pitchFamily="34" charset="0"/>
              </a:rPr>
              <a:t> to find fine tune the parameters and help us identify the best parameters for a given estimator to fit the train data.</a:t>
            </a:r>
          </a:p>
          <a:p>
            <a:pPr>
              <a:lnSpc>
                <a:spcPct val="100000"/>
              </a:lnSpc>
              <a:spcBef>
                <a:spcPts val="1400"/>
              </a:spcBef>
            </a:pPr>
            <a:r>
              <a:rPr lang="en-US" sz="1400" dirty="0">
                <a:solidFill>
                  <a:schemeClr val="accent3">
                    <a:lumMod val="25000"/>
                  </a:schemeClr>
                </a:solidFill>
                <a:latin typeface="Abadi" panose="020B0604020104020204" pitchFamily="34" charset="0"/>
              </a:rPr>
              <a:t>Accuracy for the models was calculated using score method on test data, also confusion matrix was created for the test data to evaluate the model.</a:t>
            </a:r>
          </a:p>
          <a:p>
            <a:pPr>
              <a:lnSpc>
                <a:spcPct val="100000"/>
              </a:lnSpc>
              <a:spcBef>
                <a:spcPts val="1400"/>
              </a:spcBef>
            </a:pPr>
            <a:r>
              <a:rPr lang="en-US" sz="1400" dirty="0">
                <a:solidFill>
                  <a:schemeClr val="accent3">
                    <a:lumMod val="25000"/>
                  </a:schemeClr>
                </a:solidFill>
                <a:latin typeface="Abadi" panose="020B0604020104020204" pitchFamily="34" charset="0"/>
              </a:rPr>
              <a:t>Finally the model with best out of sample accuracy was selected. </a:t>
            </a:r>
          </a:p>
          <a:p>
            <a:pPr>
              <a:lnSpc>
                <a:spcPct val="100000"/>
              </a:lnSpc>
              <a:spcBef>
                <a:spcPts val="1400"/>
              </a:spcBef>
            </a:pPr>
            <a:r>
              <a:rPr lang="en-US" sz="1400" dirty="0">
                <a:solidFill>
                  <a:schemeClr val="accent3">
                    <a:lumMod val="25000"/>
                  </a:schemeClr>
                </a:solidFill>
                <a:latin typeface="Abadi" panose="020B0604020104020204" pitchFamily="34" charset="0"/>
              </a:rPr>
              <a:t>URL of the completed predictive analysis lab, as an external reference and peer-review purpose is here:</a:t>
            </a:r>
          </a:p>
          <a:p>
            <a:pPr marL="0" indent="0">
              <a:lnSpc>
                <a:spcPct val="100000"/>
              </a:lnSpc>
              <a:spcBef>
                <a:spcPts val="1400"/>
              </a:spcBef>
              <a:buNone/>
            </a:pPr>
            <a:r>
              <a:rPr lang="en-US" sz="1400" dirty="0">
                <a:solidFill>
                  <a:schemeClr val="accent3">
                    <a:lumMod val="25000"/>
                  </a:schemeClr>
                </a:solidFill>
                <a:highlight>
                  <a:srgbClr val="FFFF00"/>
                </a:highlight>
                <a:latin typeface="Abadi" panose="020B0604020104020204" pitchFamily="34" charset="0"/>
              </a:rPr>
              <a:t>https://github.com/vermraghav/capstone-project/blob/15d2db13e5a126adde1af72cc4dd7aa4365b717c/Predictive%20Analysis%20</a:t>
            </a:r>
            <a:r>
              <a:rPr lang="en-US" sz="1400" dirty="0">
                <a:solidFill>
                  <a:schemeClr val="accent3">
                    <a:lumMod val="25000"/>
                  </a:schemeClr>
                </a:solidFill>
                <a:highlight>
                  <a:srgbClr val="FFFF00"/>
                </a:highlight>
                <a:latin typeface="Abadi" panose="020B0604020104020204" pitchFamily="34" charset="0"/>
                <a:hlinkClick r:id="rId3"/>
              </a:rPr>
              <a:t>(%</a:t>
            </a:r>
            <a:r>
              <a:rPr lang="en-US" sz="1400" dirty="0">
                <a:solidFill>
                  <a:schemeClr val="accent3">
                    <a:lumMod val="25000"/>
                  </a:schemeClr>
                </a:solidFill>
                <a:highlight>
                  <a:srgbClr val="FFFF00"/>
                </a:highlight>
                <a:latin typeface="Abadi" panose="020B0604020104020204" pitchFamily="34" charset="0"/>
              </a:rPr>
              <a:t>20Classification%20).</a:t>
            </a:r>
            <a:r>
              <a:rPr lang="en-US" sz="1400" dirty="0" err="1">
                <a:solidFill>
                  <a:schemeClr val="accent3">
                    <a:lumMod val="25000"/>
                  </a:schemeClr>
                </a:solidFill>
                <a:highlight>
                  <a:srgbClr val="FFFF00"/>
                </a:highlight>
                <a:latin typeface="Abadi" panose="020B0604020104020204" pitchFamily="34" charset="0"/>
              </a:rPr>
              <a:t>ipynb</a:t>
            </a:r>
            <a:endParaRPr lang="en-US" sz="1400" dirty="0">
              <a:solidFill>
                <a:schemeClr val="accent3">
                  <a:lumMod val="25000"/>
                </a:schemeClr>
              </a:solidFill>
              <a:highlight>
                <a:srgbClr val="FFFF00"/>
              </a:highlight>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6E640E92-51E1-274B-9C9A-BAF02A88EE20}"/>
              </a:ext>
            </a:extLst>
          </p:cNvPr>
          <p:cNvGraphicFramePr/>
          <p:nvPr>
            <p:extLst>
              <p:ext uri="{D42A27DB-BD31-4B8C-83A1-F6EECF244321}">
                <p14:modId xmlns:p14="http://schemas.microsoft.com/office/powerpoint/2010/main" val="3168917696"/>
              </p:ext>
            </p:extLst>
          </p:nvPr>
        </p:nvGraphicFramePr>
        <p:xfrm>
          <a:off x="6235700" y="1087699"/>
          <a:ext cx="5435600" cy="5109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35100"/>
            <a:ext cx="9572875" cy="4394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Exploratory data analysis was done using </a:t>
            </a:r>
            <a:r>
              <a:rPr lang="en-US" sz="2000" dirty="0" err="1">
                <a:solidFill>
                  <a:schemeClr val="accent3">
                    <a:lumMod val="25000"/>
                  </a:schemeClr>
                </a:solidFill>
                <a:latin typeface="Abadi" panose="020B0604020104020204" pitchFamily="34" charset="0"/>
              </a:rPr>
              <a:t>sql</a:t>
            </a:r>
            <a:r>
              <a:rPr lang="en-US" sz="2000" dirty="0">
                <a:solidFill>
                  <a:schemeClr val="accent3">
                    <a:lumMod val="25000"/>
                  </a:schemeClr>
                </a:solidFill>
                <a:latin typeface="Abadi" panose="020B0604020104020204" pitchFamily="34" charset="0"/>
              </a:rPr>
              <a:t> and data visualization and few of the key findings are as follows:</a:t>
            </a:r>
          </a:p>
          <a:p>
            <a:pPr marL="342900" indent="-342900">
              <a:lnSpc>
                <a:spcPct val="100000"/>
              </a:lnSpc>
              <a:spcBef>
                <a:spcPts val="1400"/>
              </a:spcBef>
              <a:buFont typeface="+mj-lt"/>
              <a:buAutoNum type="arabicPeriod"/>
            </a:pPr>
            <a:r>
              <a:rPr lang="en-US" sz="1400" dirty="0">
                <a:solidFill>
                  <a:schemeClr val="tx1"/>
                </a:solidFill>
                <a:latin typeface="Abadi" panose="020B0604020104020204" pitchFamily="34" charset="0"/>
              </a:rPr>
              <a:t>There are 4 distinct launch sites CCAFS LC LC-40, CCAFSSLC-40, KSC LC-39A and VAFB SLC-4E.</a:t>
            </a:r>
          </a:p>
          <a:p>
            <a:pPr marL="342900" indent="-342900">
              <a:lnSpc>
                <a:spcPct val="100000"/>
              </a:lnSpc>
              <a:spcBef>
                <a:spcPts val="1400"/>
              </a:spcBef>
              <a:buFont typeface="+mj-lt"/>
              <a:buAutoNum type="arabicPeriod"/>
            </a:pPr>
            <a:r>
              <a:rPr lang="en-US" sz="1400" dirty="0">
                <a:solidFill>
                  <a:schemeClr val="tx1"/>
                </a:solidFill>
                <a:latin typeface="Abadi" panose="020B0604020104020204" pitchFamily="34" charset="0"/>
              </a:rPr>
              <a:t>First successful landing on ground pad was achieved on 22 December, 2015.</a:t>
            </a:r>
          </a:p>
          <a:p>
            <a:pPr marL="342900" indent="-342900">
              <a:lnSpc>
                <a:spcPct val="100000"/>
              </a:lnSpc>
              <a:spcBef>
                <a:spcPts val="1400"/>
              </a:spcBef>
              <a:buFont typeface="+mj-lt"/>
              <a:buAutoNum type="arabicPeriod"/>
            </a:pPr>
            <a:r>
              <a:rPr lang="en-US" sz="1400" dirty="0">
                <a:solidFill>
                  <a:schemeClr val="tx1"/>
                </a:solidFill>
                <a:latin typeface="Abadi" panose="020B0604020104020204" pitchFamily="34" charset="0"/>
              </a:rPr>
              <a:t>Launch success rate has kept on increasing since 2013 till 2020.</a:t>
            </a:r>
          </a:p>
          <a:p>
            <a:pPr marL="342900" indent="-342900">
              <a:lnSpc>
                <a:spcPct val="100000"/>
              </a:lnSpc>
              <a:spcBef>
                <a:spcPts val="1400"/>
              </a:spcBef>
              <a:buFont typeface="+mj-lt"/>
              <a:buAutoNum type="arabicPeriod"/>
            </a:pPr>
            <a:r>
              <a:rPr lang="en-US" sz="1400" dirty="0">
                <a:solidFill>
                  <a:schemeClr val="tx1"/>
                </a:solidFill>
                <a:latin typeface="Abadi" panose="020B0604020104020204" pitchFamily="34" charset="0"/>
              </a:rPr>
              <a:t>ES-L1, GEO, HEO,SSO orbits have the highest launch success rate at 100% whereas SO orbit has the lowest at 0.</a:t>
            </a:r>
          </a:p>
          <a:p>
            <a:pPr marL="342900" indent="-342900">
              <a:lnSpc>
                <a:spcPct val="100000"/>
              </a:lnSpc>
              <a:spcBef>
                <a:spcPts val="1400"/>
              </a:spcBef>
              <a:buFont typeface="+mj-lt"/>
              <a:buAutoNum type="arabicPeriod"/>
            </a:pPr>
            <a:r>
              <a:rPr lang="en-US" sz="1400" dirty="0">
                <a:solidFill>
                  <a:schemeClr val="tx1"/>
                </a:solidFill>
                <a:latin typeface="Abadi" panose="020B0604020104020204" pitchFamily="34" charset="0"/>
              </a:rPr>
              <a:t>Fewest launches have taken place at site VAFB SLC4e.</a:t>
            </a:r>
          </a:p>
          <a:p>
            <a:pPr marL="342900" indent="-342900">
              <a:lnSpc>
                <a:spcPct val="100000"/>
              </a:lnSpc>
              <a:spcBef>
                <a:spcPts val="1400"/>
              </a:spcBef>
              <a:buFont typeface="+mj-lt"/>
              <a:buAutoNum type="arabicPeriod"/>
            </a:pPr>
            <a:r>
              <a:rPr lang="en-US" sz="1400" dirty="0">
                <a:solidFill>
                  <a:schemeClr val="tx1"/>
                </a:solidFill>
                <a:latin typeface="Abadi" panose="020B0604020104020204" pitchFamily="34" charset="0"/>
              </a:rPr>
              <a:t>No rocket with heavy payload mass (greater than 10,000) has been launched from VAPB-SLC4e site.</a:t>
            </a:r>
          </a:p>
          <a:p>
            <a:pPr marL="342900" indent="-342900">
              <a:lnSpc>
                <a:spcPct val="100000"/>
              </a:lnSpc>
              <a:spcBef>
                <a:spcPts val="1400"/>
              </a:spcBef>
              <a:buFont typeface="+mj-lt"/>
              <a:buAutoNum type="arabicPeriod"/>
            </a:pPr>
            <a:r>
              <a:rPr lang="en-US" sz="1400" dirty="0">
                <a:solidFill>
                  <a:schemeClr val="tx1"/>
                </a:solidFill>
                <a:latin typeface="Abadi" panose="020B0604020104020204" pitchFamily="34" charset="0"/>
              </a:rPr>
              <a:t>Average payload mass in Kg carried by booster version F9 v1.1 is 2928kg.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pic>
        <p:nvPicPr>
          <p:cNvPr id="6" name="Picture 5">
            <a:extLst>
              <a:ext uri="{FF2B5EF4-FFF2-40B4-BE49-F238E27FC236}">
                <a16:creationId xmlns:a16="http://schemas.microsoft.com/office/drawing/2014/main" id="{29F1B167-87BA-AF48-824B-7AFEA4220075}"/>
              </a:ext>
            </a:extLst>
          </p:cNvPr>
          <p:cNvPicPr>
            <a:picLocks noChangeAspect="1"/>
          </p:cNvPicPr>
          <p:nvPr/>
        </p:nvPicPr>
        <p:blipFill>
          <a:blip r:embed="rId4"/>
          <a:stretch>
            <a:fillRect/>
          </a:stretch>
        </p:blipFill>
        <p:spPr>
          <a:xfrm>
            <a:off x="492583" y="873057"/>
            <a:ext cx="5603417" cy="5152516"/>
          </a:xfrm>
          <a:prstGeom prst="rect">
            <a:avLst/>
          </a:prstGeom>
        </p:spPr>
      </p:pic>
      <p:pic>
        <p:nvPicPr>
          <p:cNvPr id="10" name="Picture 9">
            <a:extLst>
              <a:ext uri="{FF2B5EF4-FFF2-40B4-BE49-F238E27FC236}">
                <a16:creationId xmlns:a16="http://schemas.microsoft.com/office/drawing/2014/main" id="{0FBEC88C-23B7-DF4E-8B6C-132D6EE42B24}"/>
              </a:ext>
            </a:extLst>
          </p:cNvPr>
          <p:cNvPicPr>
            <a:picLocks noChangeAspect="1"/>
          </p:cNvPicPr>
          <p:nvPr/>
        </p:nvPicPr>
        <p:blipFill>
          <a:blip r:embed="rId5"/>
          <a:stretch>
            <a:fillRect/>
          </a:stretch>
        </p:blipFill>
        <p:spPr>
          <a:xfrm>
            <a:off x="6134100" y="898457"/>
            <a:ext cx="5603417" cy="5152516"/>
          </a:xfrm>
          <a:prstGeom prst="rect">
            <a:avLst/>
          </a:prstGeom>
        </p:spPr>
      </p:pic>
      <p:sp>
        <p:nvSpPr>
          <p:cNvPr id="11" name="Rectangle 10">
            <a:extLst>
              <a:ext uri="{FF2B5EF4-FFF2-40B4-BE49-F238E27FC236}">
                <a16:creationId xmlns:a16="http://schemas.microsoft.com/office/drawing/2014/main" id="{AE2A0A14-FBC8-1141-8882-2490DAF7A091}"/>
              </a:ext>
            </a:extLst>
          </p:cNvPr>
          <p:cNvSpPr/>
          <p:nvPr/>
        </p:nvSpPr>
        <p:spPr>
          <a:xfrm>
            <a:off x="636430" y="152399"/>
            <a:ext cx="6221570" cy="369332"/>
          </a:xfrm>
          <a:prstGeom prst="rect">
            <a:avLst/>
          </a:prstGeom>
        </p:spPr>
        <p:txBody>
          <a:bodyPr wrap="square">
            <a:spAutoFit/>
          </a:bodyPr>
          <a:lstStyle/>
          <a:p>
            <a:r>
              <a:rPr lang="en-US" dirty="0"/>
              <a:t>Screenshots for the interactive analytics dashboard</a:t>
            </a:r>
          </a:p>
        </p:txBody>
      </p:sp>
    </p:spTree>
    <p:extLst>
      <p:ext uri="{BB962C8B-B14F-4D97-AF65-F5344CB8AC3E}">
        <p14:creationId xmlns:p14="http://schemas.microsoft.com/office/powerpoint/2010/main" val="3301857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35100"/>
            <a:ext cx="9572875" cy="4394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b="1" dirty="0">
                <a:solidFill>
                  <a:schemeClr val="accent3">
                    <a:lumMod val="25000"/>
                  </a:schemeClr>
                </a:solidFill>
                <a:latin typeface="Abadi" panose="020B0604020104020204" pitchFamily="34" charset="0"/>
              </a:rPr>
              <a:t>Predictive analysis results- </a:t>
            </a:r>
            <a:r>
              <a:rPr lang="en-US" sz="1800" dirty="0">
                <a:solidFill>
                  <a:schemeClr val="accent3">
                    <a:lumMod val="25000"/>
                  </a:schemeClr>
                </a:solidFill>
                <a:latin typeface="Abadi" panose="020B0604020104020204" pitchFamily="34" charset="0"/>
              </a:rPr>
              <a:t>All the models performed well with almost equal accuracy of~83% on the test data, however Decision tree model performed marginally better on training data set compared to other classification models.</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319701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F1C4E97-4B2C-8740-B14F-55C445618D76}"/>
              </a:ext>
            </a:extLst>
          </p:cNvPr>
          <p:cNvPicPr>
            <a:picLocks noChangeAspect="1"/>
          </p:cNvPicPr>
          <p:nvPr/>
        </p:nvPicPr>
        <p:blipFill>
          <a:blip r:embed="rId3"/>
          <a:stretch>
            <a:fillRect/>
          </a:stretch>
        </p:blipFill>
        <p:spPr>
          <a:xfrm>
            <a:off x="152399" y="1257300"/>
            <a:ext cx="11740295" cy="2959100"/>
          </a:xfrm>
          <a:prstGeom prst="rect">
            <a:avLst/>
          </a:prstGeom>
        </p:spPr>
      </p:pic>
      <p:sp>
        <p:nvSpPr>
          <p:cNvPr id="7" name="TextBox 6">
            <a:extLst>
              <a:ext uri="{FF2B5EF4-FFF2-40B4-BE49-F238E27FC236}">
                <a16:creationId xmlns:a16="http://schemas.microsoft.com/office/drawing/2014/main" id="{074B98B2-48C4-DC44-876D-46D6FDEBD859}"/>
              </a:ext>
            </a:extLst>
          </p:cNvPr>
          <p:cNvSpPr txBox="1"/>
          <p:nvPr/>
        </p:nvSpPr>
        <p:spPr>
          <a:xfrm>
            <a:off x="1143000" y="4368800"/>
            <a:ext cx="10314972" cy="923330"/>
          </a:xfrm>
          <a:prstGeom prst="rect">
            <a:avLst/>
          </a:prstGeom>
          <a:noFill/>
        </p:spPr>
        <p:txBody>
          <a:bodyPr wrap="square" rtlCol="0">
            <a:spAutoFit/>
          </a:bodyPr>
          <a:lstStyle/>
          <a:p>
            <a:pPr marL="285750" indent="-285750">
              <a:buFont typeface="Arial" panose="020B0604020202020204" pitchFamily="34" charset="0"/>
              <a:buChar char="•"/>
            </a:pPr>
            <a:r>
              <a:rPr lang="en-US" dirty="0"/>
              <a:t>From the above graph it is clear that 90% of Initial flights were launched from site CCAFS SLC 40</a:t>
            </a:r>
          </a:p>
          <a:p>
            <a:pPr marL="285750" indent="-285750">
              <a:buFont typeface="Arial" panose="020B0604020202020204" pitchFamily="34" charset="0"/>
              <a:buChar char="•"/>
            </a:pPr>
            <a:r>
              <a:rPr lang="en-US" dirty="0"/>
              <a:t>Fewest launches took place from the site VAFB SLC 4E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a:t>
            </a:r>
            <a:r>
              <a:rPr lang="en-US" sz="2200" dirty="0" err="1">
                <a:solidFill>
                  <a:schemeClr val="accent3">
                    <a:lumMod val="25000"/>
                  </a:schemeClr>
                </a:solidFill>
                <a:latin typeface="Abadi" panose="020B0604020104020204" pitchFamily="34" charset="0"/>
              </a:rPr>
              <a:t>xplanations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5D415D5-84C0-804C-B150-656DC787337E}"/>
              </a:ext>
            </a:extLst>
          </p:cNvPr>
          <p:cNvPicPr>
            <a:picLocks noChangeAspect="1"/>
          </p:cNvPicPr>
          <p:nvPr/>
        </p:nvPicPr>
        <p:blipFill>
          <a:blip r:embed="rId3"/>
          <a:stretch>
            <a:fillRect/>
          </a:stretch>
        </p:blipFill>
        <p:spPr>
          <a:xfrm>
            <a:off x="101600" y="1303962"/>
            <a:ext cx="11874500" cy="2976685"/>
          </a:xfrm>
          <a:prstGeom prst="rect">
            <a:avLst/>
          </a:prstGeom>
        </p:spPr>
      </p:pic>
      <p:sp>
        <p:nvSpPr>
          <p:cNvPr id="7" name="TextBox 6">
            <a:extLst>
              <a:ext uri="{FF2B5EF4-FFF2-40B4-BE49-F238E27FC236}">
                <a16:creationId xmlns:a16="http://schemas.microsoft.com/office/drawing/2014/main" id="{ABD7C0E4-B463-054F-98EB-686E98EE7A8B}"/>
              </a:ext>
            </a:extLst>
          </p:cNvPr>
          <p:cNvSpPr txBox="1"/>
          <p:nvPr/>
        </p:nvSpPr>
        <p:spPr>
          <a:xfrm>
            <a:off x="647700" y="4521200"/>
            <a:ext cx="10909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From the above graph it is clear that no rockets launched for heavy payload mass (greater than 10,000 kg) at site VAFB SLC 4E</a:t>
            </a:r>
          </a:p>
          <a:p>
            <a:pPr marL="285750" indent="-285750">
              <a:buFont typeface="Arial" panose="020B0604020202020204" pitchFamily="34" charset="0"/>
              <a:buChar char="•"/>
            </a:pPr>
            <a:r>
              <a:rPr lang="en-US" dirty="0"/>
              <a:t>Majority of launches with payload mass greater than 8,000 kg have been successful.</a:t>
            </a: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A91508A-FE65-2E44-85F1-76CFB0B0D110}"/>
              </a:ext>
            </a:extLst>
          </p:cNvPr>
          <p:cNvPicPr>
            <a:picLocks noChangeAspect="1"/>
          </p:cNvPicPr>
          <p:nvPr/>
        </p:nvPicPr>
        <p:blipFill>
          <a:blip r:embed="rId3"/>
          <a:stretch>
            <a:fillRect/>
          </a:stretch>
        </p:blipFill>
        <p:spPr>
          <a:xfrm>
            <a:off x="5278511" y="1714500"/>
            <a:ext cx="6007100" cy="3429000"/>
          </a:xfrm>
          <a:prstGeom prst="rect">
            <a:avLst/>
          </a:prstGeom>
        </p:spPr>
      </p:pic>
      <p:sp>
        <p:nvSpPr>
          <p:cNvPr id="7" name="TextBox 6">
            <a:extLst>
              <a:ext uri="{FF2B5EF4-FFF2-40B4-BE49-F238E27FC236}">
                <a16:creationId xmlns:a16="http://schemas.microsoft.com/office/drawing/2014/main" id="{A7351D52-1539-4642-9255-4528D2287E7D}"/>
              </a:ext>
            </a:extLst>
          </p:cNvPr>
          <p:cNvSpPr txBox="1"/>
          <p:nvPr/>
        </p:nvSpPr>
        <p:spPr>
          <a:xfrm>
            <a:off x="571500" y="1600200"/>
            <a:ext cx="4305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ES-L1,GEO,HEO AND SSO orbits have the highest success rate of 100% whereas SO orbit has the lowest. </a:t>
            </a: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F4AC5DE-5755-DF46-B3E6-CB58F71E32FD}"/>
              </a:ext>
            </a:extLst>
          </p:cNvPr>
          <p:cNvPicPr>
            <a:picLocks noChangeAspect="1"/>
          </p:cNvPicPr>
          <p:nvPr/>
        </p:nvPicPr>
        <p:blipFill>
          <a:blip r:embed="rId3"/>
          <a:stretch>
            <a:fillRect/>
          </a:stretch>
        </p:blipFill>
        <p:spPr>
          <a:xfrm>
            <a:off x="355600" y="1325512"/>
            <a:ext cx="11633200" cy="2947780"/>
          </a:xfrm>
          <a:prstGeom prst="rect">
            <a:avLst/>
          </a:prstGeom>
        </p:spPr>
      </p:pic>
      <p:sp>
        <p:nvSpPr>
          <p:cNvPr id="7" name="TextBox 6">
            <a:extLst>
              <a:ext uri="{FF2B5EF4-FFF2-40B4-BE49-F238E27FC236}">
                <a16:creationId xmlns:a16="http://schemas.microsoft.com/office/drawing/2014/main" id="{A88465A1-4187-3944-BA84-AECF872D6E54}"/>
              </a:ext>
            </a:extLst>
          </p:cNvPr>
          <p:cNvSpPr txBox="1"/>
          <p:nvPr/>
        </p:nvSpPr>
        <p:spPr>
          <a:xfrm>
            <a:off x="770011" y="4698124"/>
            <a:ext cx="10313148" cy="707886"/>
          </a:xfrm>
          <a:prstGeom prst="rect">
            <a:avLst/>
          </a:prstGeom>
          <a:noFill/>
        </p:spPr>
        <p:txBody>
          <a:bodyPr wrap="square" rtlCol="0">
            <a:spAutoFit/>
          </a:bodyPr>
          <a:lstStyle/>
          <a:p>
            <a:r>
              <a:rPr lang="en-IN" sz="2000" dirty="0"/>
              <a:t>You should see that in the LEO orbit the Success appears related to the number of flights; on the other hand, there seems to be no relationship between flight number when in GTO orbit</a:t>
            </a:r>
            <a:endParaRPr lang="en-US" sz="2000" dirty="0"/>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Picture 7">
            <a:extLst>
              <a:ext uri="{FF2B5EF4-FFF2-40B4-BE49-F238E27FC236}">
                <a16:creationId xmlns:a16="http://schemas.microsoft.com/office/drawing/2014/main" id="{A02C717A-E5C8-2945-A4EE-35B69F8E0185}"/>
              </a:ext>
            </a:extLst>
          </p:cNvPr>
          <p:cNvPicPr>
            <a:picLocks noChangeAspect="1"/>
          </p:cNvPicPr>
          <p:nvPr/>
        </p:nvPicPr>
        <p:blipFill>
          <a:blip r:embed="rId3"/>
          <a:stretch>
            <a:fillRect/>
          </a:stretch>
        </p:blipFill>
        <p:spPr>
          <a:xfrm>
            <a:off x="554182" y="1344444"/>
            <a:ext cx="11083636" cy="2822910"/>
          </a:xfrm>
          <a:prstGeom prst="rect">
            <a:avLst/>
          </a:prstGeom>
        </p:spPr>
      </p:pic>
      <p:sp>
        <p:nvSpPr>
          <p:cNvPr id="9" name="TextBox 8">
            <a:extLst>
              <a:ext uri="{FF2B5EF4-FFF2-40B4-BE49-F238E27FC236}">
                <a16:creationId xmlns:a16="http://schemas.microsoft.com/office/drawing/2014/main" id="{4D4DE182-6C25-B34A-8C7F-88EAF3C8DA77}"/>
              </a:ext>
            </a:extLst>
          </p:cNvPr>
          <p:cNvSpPr txBox="1"/>
          <p:nvPr/>
        </p:nvSpPr>
        <p:spPr>
          <a:xfrm>
            <a:off x="554182" y="4419600"/>
            <a:ext cx="10903790" cy="1200329"/>
          </a:xfrm>
          <a:prstGeom prst="rect">
            <a:avLst/>
          </a:prstGeom>
          <a:noFill/>
        </p:spPr>
        <p:txBody>
          <a:bodyPr wrap="square" rtlCol="0">
            <a:spAutoFit/>
          </a:bodyPr>
          <a:lstStyle/>
          <a:p>
            <a:r>
              <a:rPr lang="en-IN" dirty="0"/>
              <a:t>With heavy payloads the successful landing or positive landing rate are more for </a:t>
            </a:r>
            <a:r>
              <a:rPr lang="en-IN" dirty="0" err="1"/>
              <a:t>Polar,LEO</a:t>
            </a:r>
            <a:r>
              <a:rPr lang="en-IN" dirty="0"/>
              <a:t> and ISS.</a:t>
            </a:r>
          </a:p>
          <a:p>
            <a:r>
              <a:rPr lang="en-IN" dirty="0"/>
              <a:t>However for GTO we cannot distinguish this well as both positive landing rate and negative landing (unsuccessful mission) are both there here.</a:t>
            </a:r>
          </a:p>
          <a:p>
            <a:endParaRPr lang="en-US" dirty="0"/>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Looking at the graph we can say that the success rate has kept on increasing since 2013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DF74B72-5C05-4C41-AB84-BBD8B5717F57}"/>
              </a:ext>
            </a:extLst>
          </p:cNvPr>
          <p:cNvPicPr>
            <a:picLocks noChangeAspect="1"/>
          </p:cNvPicPr>
          <p:nvPr/>
        </p:nvPicPr>
        <p:blipFill>
          <a:blip r:embed="rId3"/>
          <a:stretch>
            <a:fillRect/>
          </a:stretch>
        </p:blipFill>
        <p:spPr>
          <a:xfrm>
            <a:off x="5556250" y="1784986"/>
            <a:ext cx="5295900" cy="35433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35871"/>
            <a:ext cx="3878189" cy="42077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four unique Launch Sites: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CCAFS LC-40</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 CCAFS SLC-40</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KSC LC-39A</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F70EA961-7256-3448-9396-924ED2B1B0BD}"/>
              </a:ext>
            </a:extLst>
          </p:cNvPr>
          <p:cNvPicPr>
            <a:picLocks noChangeAspect="1"/>
          </p:cNvPicPr>
          <p:nvPr/>
        </p:nvPicPr>
        <p:blipFill>
          <a:blip r:embed="rId3"/>
          <a:stretch>
            <a:fillRect/>
          </a:stretch>
        </p:blipFill>
        <p:spPr>
          <a:xfrm>
            <a:off x="5251450" y="1813151"/>
            <a:ext cx="5194300" cy="33655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496CEB8-D14E-BE45-8529-E29993C7A3BA}"/>
              </a:ext>
            </a:extLst>
          </p:cNvPr>
          <p:cNvPicPr>
            <a:picLocks noChangeAspect="1"/>
          </p:cNvPicPr>
          <p:nvPr/>
        </p:nvPicPr>
        <p:blipFill>
          <a:blip r:embed="rId3"/>
          <a:stretch>
            <a:fillRect/>
          </a:stretch>
        </p:blipFill>
        <p:spPr>
          <a:xfrm>
            <a:off x="1376285" y="2195512"/>
            <a:ext cx="9160030" cy="3889377"/>
          </a:xfrm>
          <a:prstGeom prst="rect">
            <a:avLst/>
          </a:prstGeom>
        </p:spPr>
      </p:pic>
      <p:sp>
        <p:nvSpPr>
          <p:cNvPr id="7" name="TextBox 6">
            <a:extLst>
              <a:ext uri="{FF2B5EF4-FFF2-40B4-BE49-F238E27FC236}">
                <a16:creationId xmlns:a16="http://schemas.microsoft.com/office/drawing/2014/main" id="{A9C64C4D-A808-5545-8E5F-283EE583AD57}"/>
              </a:ext>
            </a:extLst>
          </p:cNvPr>
          <p:cNvSpPr txBox="1"/>
          <p:nvPr/>
        </p:nvSpPr>
        <p:spPr>
          <a:xfrm>
            <a:off x="1376285" y="1358900"/>
            <a:ext cx="9160030" cy="369332"/>
          </a:xfrm>
          <a:prstGeom prst="rect">
            <a:avLst/>
          </a:prstGeom>
          <a:noFill/>
        </p:spPr>
        <p:txBody>
          <a:bodyPr wrap="square" rtlCol="0">
            <a:spAutoFit/>
          </a:bodyPr>
          <a:lstStyle/>
          <a:p>
            <a:r>
              <a:rPr lang="en-US" dirty="0"/>
              <a:t>In the screenshot below you can see the 5 records whose 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1560464-3F66-BF48-91C6-9F401A572104}"/>
              </a:ext>
            </a:extLst>
          </p:cNvPr>
          <p:cNvPicPr>
            <a:picLocks noChangeAspect="1"/>
          </p:cNvPicPr>
          <p:nvPr/>
        </p:nvPicPr>
        <p:blipFill>
          <a:blip r:embed="rId3"/>
          <a:stretch>
            <a:fillRect/>
          </a:stretch>
        </p:blipFill>
        <p:spPr>
          <a:xfrm>
            <a:off x="871611" y="2532410"/>
            <a:ext cx="8051800" cy="22479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Average payload mass carried by booster version F9 v1.1 is 2928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D2446B3-7531-C34D-90B3-077362855997}"/>
              </a:ext>
            </a:extLst>
          </p:cNvPr>
          <p:cNvPicPr>
            <a:picLocks noChangeAspect="1"/>
          </p:cNvPicPr>
          <p:nvPr/>
        </p:nvPicPr>
        <p:blipFill>
          <a:blip r:embed="rId3"/>
          <a:stretch>
            <a:fillRect/>
          </a:stretch>
        </p:blipFill>
        <p:spPr>
          <a:xfrm>
            <a:off x="1181100" y="2587337"/>
            <a:ext cx="5588000" cy="24765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73893" y="1362994"/>
            <a:ext cx="10326708" cy="466257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500" dirty="0">
                <a:solidFill>
                  <a:schemeClr val="tx1"/>
                </a:solidFill>
                <a:latin typeface=""/>
              </a:rPr>
              <a:t>Data was collected by requesting from SpaceX API and by web scrapping launch records from Wikipedia. Once the data was collected, data Wrangling was done to format the data so that there are no missing values and all the relevant features are included.</a:t>
            </a:r>
          </a:p>
          <a:p>
            <a:pPr>
              <a:lnSpc>
                <a:spcPct val="120000"/>
              </a:lnSpc>
              <a:spcBef>
                <a:spcPts val="1400"/>
              </a:spcBef>
            </a:pPr>
            <a:r>
              <a:rPr lang="en-US" sz="1500" dirty="0">
                <a:solidFill>
                  <a:schemeClr val="tx1"/>
                </a:solidFill>
                <a:latin typeface=""/>
              </a:rPr>
              <a:t>Performed exploratory data analysis (EDA) using data visualization and SQL where we found out key findings like there are 4 unique sites for rocket launches, first successful landing in ground pad was achieved on 22/12/2015, </a:t>
            </a:r>
            <a:r>
              <a:rPr lang="en-IN" sz="1500" dirty="0">
                <a:solidFill>
                  <a:schemeClr val="tx1"/>
                </a:solidFill>
                <a:latin typeface=""/>
                <a:cs typeface="Al Bayan Plain" pitchFamily="2" charset="-78"/>
              </a:rPr>
              <a:t>different launch sites have different success rates with CCAFS LC-40  having a success rate of 60 %, while KSC LC-39A and VAFB SLC 4E has a success rate of 77%, maximum launches took place from site CCAFS LC-40, VAFB SLC 4E launch site is used only for light payload launches,</a:t>
            </a:r>
            <a:r>
              <a:rPr lang="en-IN" sz="1500" dirty="0"/>
              <a:t> </a:t>
            </a:r>
            <a:r>
              <a:rPr lang="en-IN" sz="1500" dirty="0">
                <a:solidFill>
                  <a:schemeClr val="tx1"/>
                </a:solidFill>
                <a:latin typeface=""/>
              </a:rPr>
              <a:t>orbits ES-L1,GEO,HEO,SSO have highest success rate of 100%, whereas SO has the lowest, and launch success rate( first stage will land successfully ) since 2013 kept increasing till 2020.</a:t>
            </a:r>
            <a:endParaRPr lang="en-US" sz="1500" dirty="0">
              <a:solidFill>
                <a:schemeClr val="tx1"/>
              </a:solidFill>
              <a:latin typeface=""/>
              <a:cs typeface="Al Bayan Plain" pitchFamily="2" charset="-78"/>
            </a:endParaRPr>
          </a:p>
          <a:p>
            <a:pPr>
              <a:lnSpc>
                <a:spcPct val="120000"/>
              </a:lnSpc>
              <a:spcBef>
                <a:spcPts val="1400"/>
              </a:spcBef>
            </a:pPr>
            <a:r>
              <a:rPr lang="en-US" sz="1500" dirty="0">
                <a:solidFill>
                  <a:schemeClr val="tx1"/>
                </a:solidFill>
                <a:latin typeface=""/>
              </a:rPr>
              <a:t>Performed interactive visual analytics using Folium and Plotly Dash where we found out that all the launch sites were located in close proximity of sea coast ~ 1km and equator , payload range of 200—4000 kg was associated with the highest successful landings, site KSCLC39-4 has the highest and largest successful landings.</a:t>
            </a:r>
          </a:p>
          <a:p>
            <a:pPr>
              <a:lnSpc>
                <a:spcPct val="120000"/>
              </a:lnSpc>
              <a:spcBef>
                <a:spcPts val="1400"/>
              </a:spcBef>
            </a:pPr>
            <a:r>
              <a:rPr lang="en-US" sz="1500" dirty="0">
                <a:solidFill>
                  <a:schemeClr val="tx1"/>
                </a:solidFill>
                <a:latin typeface=""/>
              </a:rPr>
              <a:t>Perform predictive analysis using classification models like Logistic Regression, decision tree, SVM, KNN. All the models have the same out of sample accuracy of ~83% </a:t>
            </a:r>
            <a:r>
              <a:rPr lang="en-US" sz="1500" dirty="0" err="1">
                <a:solidFill>
                  <a:schemeClr val="tx1"/>
                </a:solidFill>
                <a:latin typeface=""/>
              </a:rPr>
              <a:t>i.e</a:t>
            </a:r>
            <a:r>
              <a:rPr lang="en-US" sz="1500" dirty="0">
                <a:solidFill>
                  <a:schemeClr val="tx1"/>
                </a:solidFill>
                <a:latin typeface=""/>
              </a:rPr>
              <a:t> were able to predict landing outcome correctly.</a:t>
            </a:r>
            <a:endParaRPr lang="en-US" sz="1500" dirty="0">
              <a:solidFill>
                <a:schemeClr val="accent3">
                  <a:lumMod val="25000"/>
                </a:schemeClr>
              </a:solidFill>
              <a:latin typeface=""/>
            </a:endParaRPr>
          </a:p>
          <a:p>
            <a:pPr>
              <a:lnSpc>
                <a:spcPct val="120000"/>
              </a:lnSpc>
              <a:spcBef>
                <a:spcPts val="1400"/>
              </a:spcBef>
            </a:pPr>
            <a:endParaRPr lang="en-US" sz="1500" dirty="0">
              <a:solidFill>
                <a:schemeClr val="tx1"/>
              </a:solidFill>
              <a:latin typeface=""/>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first successful landing outcome on ground pad was on 22, December,2015</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E8D89F8-AB54-9247-A8E2-C0366B82C3FB}"/>
              </a:ext>
            </a:extLst>
          </p:cNvPr>
          <p:cNvPicPr>
            <a:picLocks noChangeAspect="1"/>
          </p:cNvPicPr>
          <p:nvPr/>
        </p:nvPicPr>
        <p:blipFill>
          <a:blip r:embed="rId3"/>
          <a:stretch>
            <a:fillRect/>
          </a:stretch>
        </p:blipFill>
        <p:spPr>
          <a:xfrm>
            <a:off x="609600" y="2930237"/>
            <a:ext cx="10464800" cy="21463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65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names of boosters which have successfully landed on drone ship and had payload mass greater than 4000 but less than 6000 are </a:t>
            </a:r>
          </a:p>
          <a:p>
            <a:pPr marL="0" indent="0">
              <a:lnSpc>
                <a:spcPct val="100000"/>
              </a:lnSpc>
              <a:spcBef>
                <a:spcPts val="1400"/>
              </a:spcBef>
              <a:buNone/>
            </a:pPr>
            <a:r>
              <a:rPr lang="en-US" sz="2200" dirty="0">
                <a:solidFill>
                  <a:schemeClr val="accent3">
                    <a:lumMod val="25000"/>
                  </a:schemeClr>
                </a:solidFill>
                <a:latin typeface="Abadi"/>
              </a:rPr>
              <a:t>1. F9 FT B1021.2</a:t>
            </a:r>
          </a:p>
          <a:p>
            <a:pPr marL="0" indent="0">
              <a:lnSpc>
                <a:spcPct val="100000"/>
              </a:lnSpc>
              <a:spcBef>
                <a:spcPts val="1400"/>
              </a:spcBef>
              <a:buNone/>
            </a:pPr>
            <a:r>
              <a:rPr lang="en-US" sz="2200" dirty="0">
                <a:solidFill>
                  <a:schemeClr val="accent3">
                    <a:lumMod val="25000"/>
                  </a:schemeClr>
                </a:solidFill>
                <a:latin typeface="Abadi"/>
              </a:rPr>
              <a:t>2. F9 FT B1031.2</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3. F9 FT B1026</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4. F9 FTB1022</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0" name="Picture 9">
            <a:extLst>
              <a:ext uri="{FF2B5EF4-FFF2-40B4-BE49-F238E27FC236}">
                <a16:creationId xmlns:a16="http://schemas.microsoft.com/office/drawing/2014/main" id="{0910FC92-C538-F441-AD52-C9BF0E1CA947}"/>
              </a:ext>
            </a:extLst>
          </p:cNvPr>
          <p:cNvPicPr>
            <a:picLocks noChangeAspect="1"/>
          </p:cNvPicPr>
          <p:nvPr/>
        </p:nvPicPr>
        <p:blipFill>
          <a:blip r:embed="rId3"/>
          <a:stretch>
            <a:fillRect/>
          </a:stretch>
        </p:blipFill>
        <p:spPr>
          <a:xfrm>
            <a:off x="2912985" y="3127576"/>
            <a:ext cx="9160030" cy="266024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 are given in the screenshot below.</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7E0C33AE-14E7-C945-BB68-255B0BD1DD02}"/>
              </a:ext>
            </a:extLst>
          </p:cNvPr>
          <p:cNvPicPr>
            <a:picLocks noChangeAspect="1"/>
          </p:cNvPicPr>
          <p:nvPr/>
        </p:nvPicPr>
        <p:blipFill>
          <a:blip r:embed="rId3"/>
          <a:stretch>
            <a:fillRect/>
          </a:stretch>
        </p:blipFill>
        <p:spPr>
          <a:xfrm>
            <a:off x="1219200" y="2870200"/>
            <a:ext cx="9525000" cy="28448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5900"/>
            <a:ext cx="2354190" cy="5054600"/>
          </a:xfrm>
          <a:prstGeom prst="rect">
            <a:avLst/>
          </a:prstGeom>
        </p:spPr>
        <p:txBody>
          <a:bodyPr>
            <a:normAutofit fontScale="92500" lnSpcReduction="10000"/>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Booster which have carried the maximum payload mass are as follows:</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B1048.4</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B1049.4</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B1051.3</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B1056.4</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B1048.5</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B1051.4</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B1049..5</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B1060.2</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B1058.3</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B1051.6</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B1060.3</a:t>
            </a:r>
          </a:p>
          <a:p>
            <a:pPr marL="342900"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F9 B5 B1049.7</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A5B0793-5316-CB4B-A492-8200C67E15D2}"/>
              </a:ext>
            </a:extLst>
          </p:cNvPr>
          <p:cNvPicPr>
            <a:picLocks noChangeAspect="1"/>
          </p:cNvPicPr>
          <p:nvPr/>
        </p:nvPicPr>
        <p:blipFill>
          <a:blip r:embed="rId3"/>
          <a:stretch>
            <a:fillRect/>
          </a:stretch>
        </p:blipFill>
        <p:spPr>
          <a:xfrm>
            <a:off x="3105343" y="1371600"/>
            <a:ext cx="8923866" cy="47498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are shown in the image below</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D0751D9-38B0-7D42-BAC1-22C9820752DC}"/>
              </a:ext>
            </a:extLst>
          </p:cNvPr>
          <p:cNvPicPr>
            <a:picLocks noChangeAspect="1"/>
          </p:cNvPicPr>
          <p:nvPr/>
        </p:nvPicPr>
        <p:blipFill>
          <a:blip r:embed="rId3"/>
          <a:stretch>
            <a:fillRect/>
          </a:stretch>
        </p:blipFill>
        <p:spPr>
          <a:xfrm>
            <a:off x="604787" y="3077162"/>
            <a:ext cx="10076033" cy="21499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4925"/>
            <a:ext cx="9745589" cy="4351338"/>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811BC60-C851-E941-BAA8-1BF299B0189D}"/>
              </a:ext>
            </a:extLst>
          </p:cNvPr>
          <p:cNvPicPr>
            <a:picLocks noChangeAspect="1"/>
          </p:cNvPicPr>
          <p:nvPr/>
        </p:nvPicPr>
        <p:blipFill>
          <a:blip r:embed="rId3"/>
          <a:stretch>
            <a:fillRect/>
          </a:stretch>
        </p:blipFill>
        <p:spPr>
          <a:xfrm>
            <a:off x="683491" y="2113973"/>
            <a:ext cx="10494818" cy="405245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 markers on global map</a:t>
            </a:r>
          </a:p>
        </p:txBody>
      </p:sp>
      <p:pic>
        <p:nvPicPr>
          <p:cNvPr id="10" name="Picture 9">
            <a:extLst>
              <a:ext uri="{FF2B5EF4-FFF2-40B4-BE49-F238E27FC236}">
                <a16:creationId xmlns:a16="http://schemas.microsoft.com/office/drawing/2014/main" id="{5CD7050F-24DC-C14B-B080-5DA07F22927E}"/>
              </a:ext>
            </a:extLst>
          </p:cNvPr>
          <p:cNvPicPr>
            <a:picLocks noChangeAspect="1"/>
          </p:cNvPicPr>
          <p:nvPr/>
        </p:nvPicPr>
        <p:blipFill>
          <a:blip r:embed="rId3"/>
          <a:stretch>
            <a:fillRect/>
          </a:stretch>
        </p:blipFill>
        <p:spPr>
          <a:xfrm>
            <a:off x="7357813" y="1041814"/>
            <a:ext cx="4809733" cy="2892304"/>
          </a:xfrm>
          <a:prstGeom prst="rect">
            <a:avLst/>
          </a:prstGeom>
        </p:spPr>
      </p:pic>
      <p:pic>
        <p:nvPicPr>
          <p:cNvPr id="12" name="Picture 11">
            <a:extLst>
              <a:ext uri="{FF2B5EF4-FFF2-40B4-BE49-F238E27FC236}">
                <a16:creationId xmlns:a16="http://schemas.microsoft.com/office/drawing/2014/main" id="{8D4A96DD-A164-6A4E-A98C-A4174F9AC3C8}"/>
              </a:ext>
            </a:extLst>
          </p:cNvPr>
          <p:cNvPicPr>
            <a:picLocks noChangeAspect="1"/>
          </p:cNvPicPr>
          <p:nvPr/>
        </p:nvPicPr>
        <p:blipFill>
          <a:blip r:embed="rId4"/>
          <a:stretch>
            <a:fillRect/>
          </a:stretch>
        </p:blipFill>
        <p:spPr>
          <a:xfrm>
            <a:off x="7347968" y="3736979"/>
            <a:ext cx="4836664" cy="2838443"/>
          </a:xfrm>
          <a:prstGeom prst="rect">
            <a:avLst/>
          </a:prstGeom>
        </p:spPr>
      </p:pic>
      <p:pic>
        <p:nvPicPr>
          <p:cNvPr id="14" name="Picture 13">
            <a:extLst>
              <a:ext uri="{FF2B5EF4-FFF2-40B4-BE49-F238E27FC236}">
                <a16:creationId xmlns:a16="http://schemas.microsoft.com/office/drawing/2014/main" id="{219A9B3A-C9C9-D74E-91EB-D3A76B1B820C}"/>
              </a:ext>
            </a:extLst>
          </p:cNvPr>
          <p:cNvPicPr>
            <a:picLocks noChangeAspect="1"/>
          </p:cNvPicPr>
          <p:nvPr/>
        </p:nvPicPr>
        <p:blipFill>
          <a:blip r:embed="rId5"/>
          <a:stretch>
            <a:fillRect/>
          </a:stretch>
        </p:blipFill>
        <p:spPr>
          <a:xfrm>
            <a:off x="26149" y="1358607"/>
            <a:ext cx="7720103" cy="462338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 markers on global map</a:t>
            </a:r>
          </a:p>
        </p:txBody>
      </p:sp>
      <p:sp>
        <p:nvSpPr>
          <p:cNvPr id="4" name="TextBox 3">
            <a:extLst>
              <a:ext uri="{FF2B5EF4-FFF2-40B4-BE49-F238E27FC236}">
                <a16:creationId xmlns:a16="http://schemas.microsoft.com/office/drawing/2014/main" id="{439C3D9B-E605-D94C-9CFE-34CE38B5ED2E}"/>
              </a:ext>
            </a:extLst>
          </p:cNvPr>
          <p:cNvSpPr txBox="1"/>
          <p:nvPr/>
        </p:nvSpPr>
        <p:spPr>
          <a:xfrm>
            <a:off x="723900" y="1943117"/>
            <a:ext cx="10147300" cy="1117229"/>
          </a:xfrm>
          <a:prstGeom prst="rect">
            <a:avLst/>
          </a:prstGeom>
          <a:noFill/>
        </p:spPr>
        <p:txBody>
          <a:bodyPr wrap="square" rtlCol="0">
            <a:noAutofit/>
          </a:bodyPr>
          <a:lstStyle/>
          <a:p>
            <a:pPr marL="285750" indent="-285750">
              <a:buFont typeface="Arial" panose="020B0604020202020204" pitchFamily="34" charset="0"/>
              <a:buChar char="•"/>
            </a:pPr>
            <a:r>
              <a:rPr lang="en-US" sz="2000" dirty="0"/>
              <a:t>After looking at the launch sites’ locations on the global map one can say that all the four launch sites are very near to the sea coast.</a:t>
            </a:r>
          </a:p>
          <a:p>
            <a:pPr marL="285750" indent="-285750">
              <a:buFont typeface="Arial" panose="020B0604020202020204" pitchFamily="34" charset="0"/>
              <a:buChar char="•"/>
            </a:pPr>
            <a:r>
              <a:rPr lang="en-US" sz="2000" dirty="0"/>
              <a:t>Also all the four launch sites are in close proximity to the equator</a:t>
            </a:r>
          </a:p>
        </p:txBody>
      </p:sp>
    </p:spTree>
    <p:extLst>
      <p:ext uri="{BB962C8B-B14F-4D97-AF65-F5344CB8AC3E}">
        <p14:creationId xmlns:p14="http://schemas.microsoft.com/office/powerpoint/2010/main" val="2888408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success and failed launches for each site marked on the map</a:t>
            </a:r>
          </a:p>
        </p:txBody>
      </p:sp>
      <p:sp>
        <p:nvSpPr>
          <p:cNvPr id="4" name="TextBox 3">
            <a:extLst>
              <a:ext uri="{FF2B5EF4-FFF2-40B4-BE49-F238E27FC236}">
                <a16:creationId xmlns:a16="http://schemas.microsoft.com/office/drawing/2014/main" id="{439C3D9B-E605-D94C-9CFE-34CE38B5ED2E}"/>
              </a:ext>
            </a:extLst>
          </p:cNvPr>
          <p:cNvSpPr txBox="1"/>
          <p:nvPr/>
        </p:nvSpPr>
        <p:spPr>
          <a:xfrm>
            <a:off x="723900" y="1943117"/>
            <a:ext cx="10147300" cy="3078062"/>
          </a:xfrm>
          <a:prstGeom prst="rect">
            <a:avLst/>
          </a:prstGeom>
          <a:noFill/>
        </p:spPr>
        <p:txBody>
          <a:bodyPr wrap="square" rtlCol="0">
            <a:noAutofit/>
          </a:bodyPr>
          <a:lstStyle/>
          <a:p>
            <a:pPr marL="285750" indent="-285750">
              <a:buFont typeface="Arial" panose="020B0604020202020204" pitchFamily="34" charset="0"/>
              <a:buChar char="•"/>
            </a:pPr>
            <a:r>
              <a:rPr lang="en-US" sz="2000" dirty="0"/>
              <a:t>In the following slide you’ll be seeing different sites marked on the map with launched outcomes.</a:t>
            </a:r>
          </a:p>
          <a:p>
            <a:pPr marL="285750" indent="-285750">
              <a:buFont typeface="Arial" panose="020B0604020202020204" pitchFamily="34" charset="0"/>
              <a:buChar char="•"/>
            </a:pPr>
            <a:r>
              <a:rPr lang="en-US" sz="2000" dirty="0"/>
              <a:t>Successful launches have been marked in ‘green’ and failed launches have been marked with ‘red’.</a:t>
            </a:r>
          </a:p>
          <a:p>
            <a:pPr marL="285750" indent="-285750">
              <a:buFont typeface="Arial" panose="020B0604020202020204" pitchFamily="34" charset="0"/>
              <a:buChar char="•"/>
            </a:pPr>
            <a:r>
              <a:rPr lang="en-US" sz="2000" dirty="0"/>
              <a:t>Looking at the maps it is clear to say that one can easily identify which sites have relatively high success rates and which sites are used for frequent launches.</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4182619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658211"/>
            <a:ext cx="10289112" cy="4367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800" dirty="0">
                <a:solidFill>
                  <a:schemeClr val="accent3">
                    <a:lumMod val="25000"/>
                  </a:schemeClr>
                </a:solidFill>
                <a:latin typeface="Abadi" panose="020B0604020104020204" pitchFamily="34" charset="0"/>
              </a:rPr>
              <a:t>In a world where space travel is an upcoming thing, SpaceX has been outperforming its competitors by huge margin, primary reason behind this is that its rocket launches are relatively inexpensive by ~ 60% than its competitors. Much of this savings is because SpaceX can reuse the first stage of its rocket launches. So if we can predict whether the first stage of rocket will land successfully, we can predict the cost of the launch. </a:t>
            </a:r>
          </a:p>
          <a:p>
            <a:pPr>
              <a:spcBef>
                <a:spcPts val="1400"/>
              </a:spcBef>
            </a:pPr>
            <a:r>
              <a:rPr lang="en-US" sz="1800" dirty="0">
                <a:solidFill>
                  <a:schemeClr val="accent3">
                    <a:lumMod val="25000"/>
                  </a:schemeClr>
                </a:solidFill>
                <a:latin typeface="Abadi" panose="020B0604020104020204" pitchFamily="34" charset="0"/>
              </a:rPr>
              <a:t>In this capstone we’ll determine if the first stage of the rocket will land, and subsequently find out the cost of the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192498" y="4134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12" name="Picture 11">
            <a:extLst>
              <a:ext uri="{FF2B5EF4-FFF2-40B4-BE49-F238E27FC236}">
                <a16:creationId xmlns:a16="http://schemas.microsoft.com/office/drawing/2014/main" id="{7CC7711D-BAD4-ED42-87AF-399CA21B4925}"/>
              </a:ext>
            </a:extLst>
          </p:cNvPr>
          <p:cNvPicPr>
            <a:picLocks noChangeAspect="1"/>
          </p:cNvPicPr>
          <p:nvPr/>
        </p:nvPicPr>
        <p:blipFill>
          <a:blip r:embed="rId3"/>
          <a:stretch>
            <a:fillRect/>
          </a:stretch>
        </p:blipFill>
        <p:spPr>
          <a:xfrm>
            <a:off x="48126" y="-3157"/>
            <a:ext cx="5283200" cy="3924300"/>
          </a:xfrm>
          <a:prstGeom prst="rect">
            <a:avLst/>
          </a:prstGeom>
        </p:spPr>
      </p:pic>
      <p:pic>
        <p:nvPicPr>
          <p:cNvPr id="18" name="Picture 17">
            <a:extLst>
              <a:ext uri="{FF2B5EF4-FFF2-40B4-BE49-F238E27FC236}">
                <a16:creationId xmlns:a16="http://schemas.microsoft.com/office/drawing/2014/main" id="{B2993908-63EA-2546-9B4F-C6B7AF6DF893}"/>
              </a:ext>
            </a:extLst>
          </p:cNvPr>
          <p:cNvPicPr>
            <a:picLocks noChangeAspect="1"/>
          </p:cNvPicPr>
          <p:nvPr/>
        </p:nvPicPr>
        <p:blipFill>
          <a:blip r:embed="rId4"/>
          <a:stretch>
            <a:fillRect/>
          </a:stretch>
        </p:blipFill>
        <p:spPr>
          <a:xfrm>
            <a:off x="5720374" y="-19916"/>
            <a:ext cx="6269736" cy="3657346"/>
          </a:xfrm>
          <a:prstGeom prst="rect">
            <a:avLst/>
          </a:prstGeom>
        </p:spPr>
      </p:pic>
      <p:pic>
        <p:nvPicPr>
          <p:cNvPr id="20" name="Picture 19">
            <a:extLst>
              <a:ext uri="{FF2B5EF4-FFF2-40B4-BE49-F238E27FC236}">
                <a16:creationId xmlns:a16="http://schemas.microsoft.com/office/drawing/2014/main" id="{239EB3F6-8050-2940-9DFB-920D48F56BB8}"/>
              </a:ext>
            </a:extLst>
          </p:cNvPr>
          <p:cNvPicPr>
            <a:picLocks noChangeAspect="1"/>
          </p:cNvPicPr>
          <p:nvPr/>
        </p:nvPicPr>
        <p:blipFill>
          <a:blip r:embed="rId5"/>
          <a:stretch>
            <a:fillRect/>
          </a:stretch>
        </p:blipFill>
        <p:spPr>
          <a:xfrm>
            <a:off x="5026416" y="3026118"/>
            <a:ext cx="7442448" cy="4477627"/>
          </a:xfrm>
          <a:prstGeom prst="rect">
            <a:avLst/>
          </a:prstGeom>
        </p:spPr>
      </p:pic>
      <p:pic>
        <p:nvPicPr>
          <p:cNvPr id="22" name="Picture 21">
            <a:extLst>
              <a:ext uri="{FF2B5EF4-FFF2-40B4-BE49-F238E27FC236}">
                <a16:creationId xmlns:a16="http://schemas.microsoft.com/office/drawing/2014/main" id="{A90A156B-1EC3-D44D-8C49-7872031DDC58}"/>
              </a:ext>
            </a:extLst>
          </p:cNvPr>
          <p:cNvPicPr>
            <a:picLocks noChangeAspect="1"/>
          </p:cNvPicPr>
          <p:nvPr/>
        </p:nvPicPr>
        <p:blipFill>
          <a:blip r:embed="rId6"/>
          <a:stretch>
            <a:fillRect/>
          </a:stretch>
        </p:blipFill>
        <p:spPr>
          <a:xfrm>
            <a:off x="45373" y="3456313"/>
            <a:ext cx="4912066" cy="388347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53969" y="153642"/>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CCAFS SLC-40 in proximity to coastline, railway, city and highway</a:t>
            </a:r>
          </a:p>
        </p:txBody>
      </p:sp>
      <p:pic>
        <p:nvPicPr>
          <p:cNvPr id="7" name="Picture 6">
            <a:extLst>
              <a:ext uri="{FF2B5EF4-FFF2-40B4-BE49-F238E27FC236}">
                <a16:creationId xmlns:a16="http://schemas.microsoft.com/office/drawing/2014/main" id="{37667FBB-2EEB-9D48-A0B9-46121FF9638E}"/>
              </a:ext>
            </a:extLst>
          </p:cNvPr>
          <p:cNvPicPr>
            <a:picLocks noChangeAspect="1"/>
          </p:cNvPicPr>
          <p:nvPr/>
        </p:nvPicPr>
        <p:blipFill>
          <a:blip r:embed="rId3"/>
          <a:stretch>
            <a:fillRect/>
          </a:stretch>
        </p:blipFill>
        <p:spPr>
          <a:xfrm>
            <a:off x="4393215" y="729853"/>
            <a:ext cx="7490915" cy="4365336"/>
          </a:xfrm>
          <a:prstGeom prst="rect">
            <a:avLst/>
          </a:prstGeom>
        </p:spPr>
      </p:pic>
      <p:pic>
        <p:nvPicPr>
          <p:cNvPr id="12" name="Picture 11">
            <a:extLst>
              <a:ext uri="{FF2B5EF4-FFF2-40B4-BE49-F238E27FC236}">
                <a16:creationId xmlns:a16="http://schemas.microsoft.com/office/drawing/2014/main" id="{920DB595-2E8A-7246-BB45-BDDEFA6ACA94}"/>
              </a:ext>
            </a:extLst>
          </p:cNvPr>
          <p:cNvPicPr>
            <a:picLocks noChangeAspect="1"/>
          </p:cNvPicPr>
          <p:nvPr/>
        </p:nvPicPr>
        <p:blipFill>
          <a:blip r:embed="rId4"/>
          <a:stretch>
            <a:fillRect/>
          </a:stretch>
        </p:blipFill>
        <p:spPr>
          <a:xfrm>
            <a:off x="234214" y="606439"/>
            <a:ext cx="4023360" cy="4707890"/>
          </a:xfrm>
          <a:prstGeom prst="rect">
            <a:avLst/>
          </a:prstGeom>
        </p:spPr>
      </p:pic>
      <p:sp>
        <p:nvSpPr>
          <p:cNvPr id="13" name="TextBox 12">
            <a:extLst>
              <a:ext uri="{FF2B5EF4-FFF2-40B4-BE49-F238E27FC236}">
                <a16:creationId xmlns:a16="http://schemas.microsoft.com/office/drawing/2014/main" id="{838828D3-5292-DF40-A3D9-2BBBB42C1F54}"/>
              </a:ext>
            </a:extLst>
          </p:cNvPr>
          <p:cNvSpPr txBox="1"/>
          <p:nvPr/>
        </p:nvSpPr>
        <p:spPr>
          <a:xfrm>
            <a:off x="753969" y="5438274"/>
            <a:ext cx="10234873" cy="830997"/>
          </a:xfrm>
          <a:prstGeom prst="rect">
            <a:avLst/>
          </a:prstGeom>
          <a:noFill/>
        </p:spPr>
        <p:txBody>
          <a:bodyPr wrap="square" rtlCol="0">
            <a:spAutoFit/>
          </a:bodyPr>
          <a:lstStyle/>
          <a:p>
            <a:r>
              <a:rPr lang="en-US" sz="1600" dirty="0"/>
              <a:t>Looking at the screenshots of the map with launch site ‘CCAFS SLC-40’ marked in proximity to railways, highways, city  and coast(, one can clearly say that the launch site is usually in close proximity to coast (~1km), railways(~1.3 km)  and highways(~0.70 km) but far away from the closest city CAPE CANAVERAL ( ~ 19km)</a:t>
            </a:r>
          </a:p>
        </p:txBody>
      </p:sp>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53969" y="153642"/>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CCAFS SLC-40 in proximity to coastline, railway, city and highway</a:t>
            </a:r>
          </a:p>
        </p:txBody>
      </p:sp>
      <p:pic>
        <p:nvPicPr>
          <p:cNvPr id="4" name="Picture 3">
            <a:extLst>
              <a:ext uri="{FF2B5EF4-FFF2-40B4-BE49-F238E27FC236}">
                <a16:creationId xmlns:a16="http://schemas.microsoft.com/office/drawing/2014/main" id="{A5D816C1-EF6E-D644-A19B-1D7A48CEE766}"/>
              </a:ext>
            </a:extLst>
          </p:cNvPr>
          <p:cNvPicPr>
            <a:picLocks noChangeAspect="1"/>
          </p:cNvPicPr>
          <p:nvPr/>
        </p:nvPicPr>
        <p:blipFill>
          <a:blip r:embed="rId3"/>
          <a:stretch>
            <a:fillRect/>
          </a:stretch>
        </p:blipFill>
        <p:spPr>
          <a:xfrm>
            <a:off x="66460" y="546624"/>
            <a:ext cx="6591405" cy="3621075"/>
          </a:xfrm>
          <a:prstGeom prst="rect">
            <a:avLst/>
          </a:prstGeom>
        </p:spPr>
      </p:pic>
      <p:pic>
        <p:nvPicPr>
          <p:cNvPr id="6" name="Picture 5">
            <a:extLst>
              <a:ext uri="{FF2B5EF4-FFF2-40B4-BE49-F238E27FC236}">
                <a16:creationId xmlns:a16="http://schemas.microsoft.com/office/drawing/2014/main" id="{C0A8DD4D-6D3B-2A4F-936E-A2FC4D3D1994}"/>
              </a:ext>
            </a:extLst>
          </p:cNvPr>
          <p:cNvPicPr>
            <a:picLocks noChangeAspect="1"/>
          </p:cNvPicPr>
          <p:nvPr/>
        </p:nvPicPr>
        <p:blipFill>
          <a:blip r:embed="rId4"/>
          <a:stretch>
            <a:fillRect/>
          </a:stretch>
        </p:blipFill>
        <p:spPr>
          <a:xfrm>
            <a:off x="6656739" y="575077"/>
            <a:ext cx="5484843" cy="6209491"/>
          </a:xfrm>
          <a:prstGeom prst="rect">
            <a:avLst/>
          </a:prstGeom>
        </p:spPr>
      </p:pic>
    </p:spTree>
    <p:extLst>
      <p:ext uri="{BB962C8B-B14F-4D97-AF65-F5344CB8AC3E}">
        <p14:creationId xmlns:p14="http://schemas.microsoft.com/office/powerpoint/2010/main" val="2830528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21885" y="144118"/>
            <a:ext cx="10515600" cy="66434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 on Plotly dash</a:t>
            </a:r>
          </a:p>
        </p:txBody>
      </p:sp>
      <p:pic>
        <p:nvPicPr>
          <p:cNvPr id="4" name="Picture 3">
            <a:extLst>
              <a:ext uri="{FF2B5EF4-FFF2-40B4-BE49-F238E27FC236}">
                <a16:creationId xmlns:a16="http://schemas.microsoft.com/office/drawing/2014/main" id="{13E005D7-B909-C443-82F0-30BA9FA16684}"/>
              </a:ext>
            </a:extLst>
          </p:cNvPr>
          <p:cNvPicPr>
            <a:picLocks noChangeAspect="1"/>
          </p:cNvPicPr>
          <p:nvPr/>
        </p:nvPicPr>
        <p:blipFill>
          <a:blip r:embed="rId4"/>
          <a:stretch>
            <a:fillRect/>
          </a:stretch>
        </p:blipFill>
        <p:spPr>
          <a:xfrm>
            <a:off x="770011" y="790922"/>
            <a:ext cx="10076033" cy="4870432"/>
          </a:xfrm>
          <a:prstGeom prst="rect">
            <a:avLst/>
          </a:prstGeom>
        </p:spPr>
      </p:pic>
      <p:sp>
        <p:nvSpPr>
          <p:cNvPr id="6" name="TextBox 5">
            <a:extLst>
              <a:ext uri="{FF2B5EF4-FFF2-40B4-BE49-F238E27FC236}">
                <a16:creationId xmlns:a16="http://schemas.microsoft.com/office/drawing/2014/main" id="{F1D6064C-A544-9A41-8951-1332BB0CC080}"/>
              </a:ext>
            </a:extLst>
          </p:cNvPr>
          <p:cNvSpPr txBox="1"/>
          <p:nvPr/>
        </p:nvSpPr>
        <p:spPr>
          <a:xfrm>
            <a:off x="770011" y="5765800"/>
            <a:ext cx="10076033" cy="646331"/>
          </a:xfrm>
          <a:prstGeom prst="rect">
            <a:avLst/>
          </a:prstGeom>
          <a:noFill/>
        </p:spPr>
        <p:txBody>
          <a:bodyPr wrap="square" rtlCol="0">
            <a:spAutoFit/>
          </a:bodyPr>
          <a:lstStyle/>
          <a:p>
            <a:r>
              <a:rPr lang="en-US" dirty="0"/>
              <a:t>After looking at the pie chart above we can clearly identify that site KSC LC-3940 has the largest and highest successful launches among all sites.</a:t>
            </a:r>
          </a:p>
        </p:txBody>
      </p:sp>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4664291"/>
            <a:ext cx="10551583" cy="1562101"/>
          </a:xfrm>
          <a:prstGeom prst="rect">
            <a:avLst/>
          </a:prstGeom>
        </p:spPr>
        <p:txBody>
          <a:bodyPr lIns="91440" tIns="45720" rIns="91440" bIns="45720" anchor="t">
            <a:normAutofit/>
          </a:bodyPr>
          <a:lstStyle/>
          <a:p>
            <a:pPr marL="0" indent="0">
              <a:buNone/>
            </a:pPr>
            <a:r>
              <a:rPr lang="en-US" sz="1800" dirty="0"/>
              <a:t>Total Success Launches for the site ‘KSC LC-39A’ with highest success ratio out of all the launch sites can be seen above. The launch site has the success percentage of ~77%.</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a:t>
            </a:r>
          </a:p>
        </p:txBody>
      </p:sp>
      <p:pic>
        <p:nvPicPr>
          <p:cNvPr id="4" name="Picture 3">
            <a:extLst>
              <a:ext uri="{FF2B5EF4-FFF2-40B4-BE49-F238E27FC236}">
                <a16:creationId xmlns:a16="http://schemas.microsoft.com/office/drawing/2014/main" id="{CFEB72B2-C670-704A-AA60-7834DE30970E}"/>
              </a:ext>
            </a:extLst>
          </p:cNvPr>
          <p:cNvPicPr>
            <a:picLocks noChangeAspect="1"/>
          </p:cNvPicPr>
          <p:nvPr/>
        </p:nvPicPr>
        <p:blipFill>
          <a:blip r:embed="rId3"/>
          <a:stretch>
            <a:fillRect/>
          </a:stretch>
        </p:blipFill>
        <p:spPr>
          <a:xfrm>
            <a:off x="1818050" y="1199016"/>
            <a:ext cx="8327300" cy="344396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t>
            </a:r>
            <a:r>
              <a:rPr lang="en-US" dirty="0" err="1">
                <a:solidFill>
                  <a:srgbClr val="0B49CB"/>
                </a:solidFill>
                <a:latin typeface="Abadi"/>
              </a:rPr>
              <a:t>v.s</a:t>
            </a:r>
            <a:r>
              <a:rPr lang="en-US" dirty="0">
                <a:solidFill>
                  <a:srgbClr val="0B49CB"/>
                </a:solidFill>
                <a:latin typeface="Abadi"/>
              </a:rPr>
              <a:t> Launch Outcome via interactive dashboard</a:t>
            </a:r>
          </a:p>
        </p:txBody>
      </p:sp>
      <p:pic>
        <p:nvPicPr>
          <p:cNvPr id="4" name="Picture 3">
            <a:extLst>
              <a:ext uri="{FF2B5EF4-FFF2-40B4-BE49-F238E27FC236}">
                <a16:creationId xmlns:a16="http://schemas.microsoft.com/office/drawing/2014/main" id="{CB96FBEC-C3BE-4942-ACD8-9967C1534E29}"/>
              </a:ext>
            </a:extLst>
          </p:cNvPr>
          <p:cNvPicPr>
            <a:picLocks noChangeAspect="1"/>
          </p:cNvPicPr>
          <p:nvPr/>
        </p:nvPicPr>
        <p:blipFill>
          <a:blip r:embed="rId3"/>
          <a:stretch>
            <a:fillRect/>
          </a:stretch>
        </p:blipFill>
        <p:spPr>
          <a:xfrm>
            <a:off x="1447796" y="1374708"/>
            <a:ext cx="9160030" cy="3727583"/>
          </a:xfrm>
          <a:prstGeom prst="rect">
            <a:avLst/>
          </a:prstGeom>
        </p:spPr>
      </p:pic>
      <p:sp>
        <p:nvSpPr>
          <p:cNvPr id="6" name="TextBox 5">
            <a:extLst>
              <a:ext uri="{FF2B5EF4-FFF2-40B4-BE49-F238E27FC236}">
                <a16:creationId xmlns:a16="http://schemas.microsoft.com/office/drawing/2014/main" id="{F306DAAD-796D-D64A-9C9D-3BFB3E95693E}"/>
              </a:ext>
            </a:extLst>
          </p:cNvPr>
          <p:cNvSpPr txBox="1"/>
          <p:nvPr/>
        </p:nvSpPr>
        <p:spPr>
          <a:xfrm>
            <a:off x="1270000" y="5283200"/>
            <a:ext cx="9337826" cy="646331"/>
          </a:xfrm>
          <a:prstGeom prst="rect">
            <a:avLst/>
          </a:prstGeom>
          <a:noFill/>
        </p:spPr>
        <p:txBody>
          <a:bodyPr wrap="square" rtlCol="0">
            <a:spAutoFit/>
          </a:bodyPr>
          <a:lstStyle/>
          <a:p>
            <a:r>
              <a:rPr lang="en-US" dirty="0"/>
              <a:t>We can clearly see that payload range between 2000-5500kg have the highest successful launches.</a:t>
            </a:r>
          </a:p>
        </p:txBody>
      </p:sp>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t>
            </a:r>
            <a:r>
              <a:rPr lang="en-US" dirty="0" err="1">
                <a:solidFill>
                  <a:srgbClr val="0B49CB"/>
                </a:solidFill>
                <a:latin typeface="Abadi"/>
              </a:rPr>
              <a:t>v.s</a:t>
            </a:r>
            <a:r>
              <a:rPr lang="en-US" dirty="0">
                <a:solidFill>
                  <a:srgbClr val="0B49CB"/>
                </a:solidFill>
                <a:latin typeface="Abadi"/>
              </a:rPr>
              <a:t> Launch Outcome via interactive dashboard</a:t>
            </a:r>
          </a:p>
        </p:txBody>
      </p:sp>
      <p:sp>
        <p:nvSpPr>
          <p:cNvPr id="6" name="TextBox 5">
            <a:extLst>
              <a:ext uri="{FF2B5EF4-FFF2-40B4-BE49-F238E27FC236}">
                <a16:creationId xmlns:a16="http://schemas.microsoft.com/office/drawing/2014/main" id="{F306DAAD-796D-D64A-9C9D-3BFB3E95693E}"/>
              </a:ext>
            </a:extLst>
          </p:cNvPr>
          <p:cNvSpPr txBox="1"/>
          <p:nvPr/>
        </p:nvSpPr>
        <p:spPr>
          <a:xfrm>
            <a:off x="770011" y="5283200"/>
            <a:ext cx="9837815" cy="861774"/>
          </a:xfrm>
          <a:prstGeom prst="rect">
            <a:avLst/>
          </a:prstGeom>
          <a:noFill/>
        </p:spPr>
        <p:txBody>
          <a:bodyPr wrap="square" rtlCol="0">
            <a:spAutoFit/>
          </a:bodyPr>
          <a:lstStyle/>
          <a:p>
            <a:pPr marL="285750" indent="-285750">
              <a:buFont typeface="Arial" panose="020B0604020202020204" pitchFamily="34" charset="0"/>
              <a:buChar char="•"/>
            </a:pPr>
            <a:r>
              <a:rPr lang="en-US" sz="1600" dirty="0"/>
              <a:t>Looking at the above scatter plot we can clearly say that Booster Version ‘FT’ has the best success rate.</a:t>
            </a:r>
          </a:p>
          <a:p>
            <a:pPr marL="285750" indent="-285750">
              <a:buFont typeface="Arial" panose="020B0604020202020204" pitchFamily="34" charset="0"/>
              <a:buChar char="•"/>
            </a:pPr>
            <a:r>
              <a:rPr lang="en-US" sz="1600" dirty="0"/>
              <a:t>Launch success rate decreases drastically with an increase in payload mass between 6000kg and 10000kg</a:t>
            </a:r>
          </a:p>
          <a:p>
            <a:endParaRPr lang="en-US" dirty="0"/>
          </a:p>
        </p:txBody>
      </p:sp>
      <p:pic>
        <p:nvPicPr>
          <p:cNvPr id="5" name="Picture 4">
            <a:extLst>
              <a:ext uri="{FF2B5EF4-FFF2-40B4-BE49-F238E27FC236}">
                <a16:creationId xmlns:a16="http://schemas.microsoft.com/office/drawing/2014/main" id="{B724B77D-94C6-9947-9986-4CA75E56E8B8}"/>
              </a:ext>
            </a:extLst>
          </p:cNvPr>
          <p:cNvPicPr>
            <a:picLocks noChangeAspect="1"/>
          </p:cNvPicPr>
          <p:nvPr/>
        </p:nvPicPr>
        <p:blipFill>
          <a:blip r:embed="rId3"/>
          <a:stretch>
            <a:fillRect/>
          </a:stretch>
        </p:blipFill>
        <p:spPr>
          <a:xfrm>
            <a:off x="753184" y="1125654"/>
            <a:ext cx="10076033" cy="4073290"/>
          </a:xfrm>
          <a:prstGeom prst="rect">
            <a:avLst/>
          </a:prstGeom>
        </p:spPr>
      </p:pic>
    </p:spTree>
    <p:extLst>
      <p:ext uri="{BB962C8B-B14F-4D97-AF65-F5344CB8AC3E}">
        <p14:creationId xmlns:p14="http://schemas.microsoft.com/office/powerpoint/2010/main" val="962774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t>
            </a:r>
            <a:r>
              <a:rPr lang="en-US" dirty="0" err="1">
                <a:solidFill>
                  <a:srgbClr val="0B49CB"/>
                </a:solidFill>
                <a:latin typeface="Abadi"/>
              </a:rPr>
              <a:t>v.s</a:t>
            </a:r>
            <a:r>
              <a:rPr lang="en-US" dirty="0">
                <a:solidFill>
                  <a:srgbClr val="0B49CB"/>
                </a:solidFill>
                <a:latin typeface="Abadi"/>
              </a:rPr>
              <a:t> Launch Outcome via interactive dashboard</a:t>
            </a:r>
          </a:p>
        </p:txBody>
      </p:sp>
      <p:sp>
        <p:nvSpPr>
          <p:cNvPr id="6" name="TextBox 5">
            <a:extLst>
              <a:ext uri="{FF2B5EF4-FFF2-40B4-BE49-F238E27FC236}">
                <a16:creationId xmlns:a16="http://schemas.microsoft.com/office/drawing/2014/main" id="{F306DAAD-796D-D64A-9C9D-3BFB3E95693E}"/>
              </a:ext>
            </a:extLst>
          </p:cNvPr>
          <p:cNvSpPr txBox="1"/>
          <p:nvPr/>
        </p:nvSpPr>
        <p:spPr>
          <a:xfrm>
            <a:off x="1270000" y="5283200"/>
            <a:ext cx="9337826" cy="369332"/>
          </a:xfrm>
          <a:prstGeom prst="rect">
            <a:avLst/>
          </a:prstGeom>
          <a:noFill/>
        </p:spPr>
        <p:txBody>
          <a:bodyPr wrap="square" rtlCol="0">
            <a:spAutoFit/>
          </a:bodyPr>
          <a:lstStyle/>
          <a:p>
            <a:r>
              <a:rPr lang="en-US" dirty="0"/>
              <a:t>Booster version ‘B4’ has carried the maximum payload mass of ~9600kg </a:t>
            </a:r>
          </a:p>
        </p:txBody>
      </p:sp>
      <p:pic>
        <p:nvPicPr>
          <p:cNvPr id="4" name="Picture 3">
            <a:extLst>
              <a:ext uri="{FF2B5EF4-FFF2-40B4-BE49-F238E27FC236}">
                <a16:creationId xmlns:a16="http://schemas.microsoft.com/office/drawing/2014/main" id="{049BF705-1C7E-554C-AA11-7B9F4A4CED2F}"/>
              </a:ext>
            </a:extLst>
          </p:cNvPr>
          <p:cNvPicPr>
            <a:picLocks noChangeAspect="1"/>
          </p:cNvPicPr>
          <p:nvPr/>
        </p:nvPicPr>
        <p:blipFill>
          <a:blip r:embed="rId3"/>
          <a:stretch>
            <a:fillRect/>
          </a:stretch>
        </p:blipFill>
        <p:spPr>
          <a:xfrm>
            <a:off x="1300085" y="1435126"/>
            <a:ext cx="9160030" cy="3733748"/>
          </a:xfrm>
          <a:prstGeom prst="rect">
            <a:avLst/>
          </a:prstGeom>
        </p:spPr>
      </p:pic>
    </p:spTree>
    <p:extLst>
      <p:ext uri="{BB962C8B-B14F-4D97-AF65-F5344CB8AC3E}">
        <p14:creationId xmlns:p14="http://schemas.microsoft.com/office/powerpoint/2010/main" val="21389014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bar chart shows the accuracy for the different classification models we built.</a:t>
            </a:r>
          </a:p>
          <a:p>
            <a:pPr>
              <a:lnSpc>
                <a:spcPct val="100000"/>
              </a:lnSpc>
              <a:spcBef>
                <a:spcPts val="1400"/>
              </a:spcBef>
            </a:pPr>
            <a:r>
              <a:rPr lang="en-US" sz="2200" dirty="0">
                <a:solidFill>
                  <a:schemeClr val="accent3">
                    <a:lumMod val="25000"/>
                  </a:schemeClr>
                </a:solidFill>
                <a:latin typeface="Abadi" panose="020B0604020104020204" pitchFamily="34" charset="0"/>
              </a:rPr>
              <a:t>It can be seen that all the classification models had same accuracy ~83% on the test data set.</a:t>
            </a:r>
          </a:p>
          <a:p>
            <a:pPr>
              <a:lnSpc>
                <a:spcPct val="100000"/>
              </a:lnSpc>
              <a:spcBef>
                <a:spcPts val="1400"/>
              </a:spcBef>
            </a:pPr>
            <a:r>
              <a:rPr lang="en-US" sz="2200" dirty="0">
                <a:solidFill>
                  <a:schemeClr val="accent3">
                    <a:lumMod val="25000"/>
                  </a:schemeClr>
                </a:solidFill>
                <a:latin typeface="Abadi" panose="020B0604020104020204" pitchFamily="34" charset="0"/>
              </a:rPr>
              <a:t>However decision tree model had marginally better train data accuracy with accuracy ~89%</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EB506CE-3E0C-2246-AB00-B2E0EF265F9C}"/>
              </a:ext>
            </a:extLst>
          </p:cNvPr>
          <p:cNvPicPr>
            <a:picLocks noChangeAspect="1"/>
          </p:cNvPicPr>
          <p:nvPr/>
        </p:nvPicPr>
        <p:blipFill>
          <a:blip r:embed="rId3"/>
          <a:stretch>
            <a:fillRect/>
          </a:stretch>
        </p:blipFill>
        <p:spPr>
          <a:xfrm>
            <a:off x="6043813" y="1867027"/>
            <a:ext cx="5962396" cy="365734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73200"/>
            <a:ext cx="9477960" cy="549049"/>
          </a:xfrm>
          <a:prstGeom prst="rect">
            <a:avLst/>
          </a:prstGeom>
        </p:spPr>
        <p:txBody>
          <a:bodyPr>
            <a:normAutofit lnSpcReduction="10000"/>
          </a:bodyPr>
          <a:lstStyle/>
          <a:p>
            <a:pPr>
              <a:lnSpc>
                <a:spcPct val="100000"/>
              </a:lnSpc>
              <a:spcBef>
                <a:spcPts val="1400"/>
              </a:spcBef>
            </a:pPr>
            <a:r>
              <a:rPr lang="en-US" sz="1600" dirty="0">
                <a:solidFill>
                  <a:schemeClr val="accent3">
                    <a:lumMod val="25000"/>
                  </a:schemeClr>
                </a:solidFill>
                <a:latin typeface="Abadi" panose="020B0604020104020204" pitchFamily="34" charset="0"/>
              </a:rPr>
              <a:t>All the models had exactly the same confusion matrix, plotting the decision tree confusion matrix below as it has the best in sample accuracy along with best out of sample accuracy.</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32C19FE9-77F5-3346-9CB8-6EA4D1C0BD2F}"/>
              </a:ext>
            </a:extLst>
          </p:cNvPr>
          <p:cNvPicPr>
            <a:picLocks noChangeAspect="1"/>
          </p:cNvPicPr>
          <p:nvPr/>
        </p:nvPicPr>
        <p:blipFill>
          <a:blip r:embed="rId3"/>
          <a:stretch>
            <a:fillRect/>
          </a:stretch>
        </p:blipFill>
        <p:spPr>
          <a:xfrm>
            <a:off x="5655945" y="2060349"/>
            <a:ext cx="5071110" cy="3841750"/>
          </a:xfrm>
          <a:prstGeom prst="rect">
            <a:avLst/>
          </a:prstGeom>
        </p:spPr>
      </p:pic>
      <p:sp>
        <p:nvSpPr>
          <p:cNvPr id="7" name="TextBox 6">
            <a:extLst>
              <a:ext uri="{FF2B5EF4-FFF2-40B4-BE49-F238E27FC236}">
                <a16:creationId xmlns:a16="http://schemas.microsoft.com/office/drawing/2014/main" id="{03C9E7A3-17F2-9C4B-B887-246127018107}"/>
              </a:ext>
            </a:extLst>
          </p:cNvPr>
          <p:cNvSpPr txBox="1"/>
          <p:nvPr/>
        </p:nvSpPr>
        <p:spPr>
          <a:xfrm>
            <a:off x="1016000" y="4305300"/>
            <a:ext cx="4492991" cy="1477328"/>
          </a:xfrm>
          <a:prstGeom prst="rect">
            <a:avLst/>
          </a:prstGeom>
          <a:noFill/>
        </p:spPr>
        <p:txBody>
          <a:bodyPr wrap="square" rtlCol="0">
            <a:spAutoFit/>
          </a:bodyPr>
          <a:lstStyle/>
          <a:p>
            <a:r>
              <a:rPr lang="en-US" dirty="0"/>
              <a:t>Examining the confusion matrix, we see that Decision Tree can distinguish between the different classes.  We see that the major problem is false positives.</a:t>
            </a:r>
          </a:p>
          <a:p>
            <a:endParaRPr lang="en-US" dirty="0"/>
          </a:p>
        </p:txBody>
      </p:sp>
    </p:spTree>
    <p:extLst>
      <p:ext uri="{BB962C8B-B14F-4D97-AF65-F5344CB8AC3E}">
        <p14:creationId xmlns:p14="http://schemas.microsoft.com/office/powerpoint/2010/main" val="3645034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53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 should be near equator and in close proximity to the sea coast and away from a city.(densely populated areas) </a:t>
            </a:r>
          </a:p>
          <a:p>
            <a:pPr>
              <a:lnSpc>
                <a:spcPct val="100000"/>
              </a:lnSpc>
              <a:spcBef>
                <a:spcPts val="1400"/>
              </a:spcBef>
            </a:pPr>
            <a:r>
              <a:rPr lang="en-US" sz="2200" dirty="0">
                <a:solidFill>
                  <a:schemeClr val="accent3">
                    <a:lumMod val="25000"/>
                  </a:schemeClr>
                </a:solidFill>
                <a:latin typeface="Abadi" panose="020B0604020104020204" pitchFamily="34" charset="0"/>
              </a:rPr>
              <a:t>Rocket landing success was highest when payload mass was in the range (2000-5000) kg</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FT has the best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classification model that we built can predict whether the first stage </a:t>
            </a:r>
            <a:r>
              <a:rPr lang="en-US" sz="2200">
                <a:solidFill>
                  <a:schemeClr val="accent3">
                    <a:lumMod val="25000"/>
                  </a:schemeClr>
                </a:solidFill>
                <a:latin typeface="Abadi" panose="020B0604020104020204" pitchFamily="34" charset="0"/>
              </a:rPr>
              <a:t>of falcon 9 </a:t>
            </a:r>
            <a:r>
              <a:rPr lang="en-US" sz="2200" dirty="0">
                <a:solidFill>
                  <a:schemeClr val="accent3">
                    <a:lumMod val="25000"/>
                  </a:schemeClr>
                </a:solidFill>
                <a:latin typeface="Abadi" panose="020B0604020104020204" pitchFamily="34" charset="0"/>
              </a:rPr>
              <a:t>rocket will land successfully with an accuracy of ~83%</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16" name="Picture 15">
            <a:extLst>
              <a:ext uri="{FF2B5EF4-FFF2-40B4-BE49-F238E27FC236}">
                <a16:creationId xmlns:a16="http://schemas.microsoft.com/office/drawing/2014/main" id="{F89EC134-DA73-D147-BBAD-0F4DC7F23CDB}"/>
              </a:ext>
            </a:extLst>
          </p:cNvPr>
          <p:cNvPicPr>
            <a:picLocks noChangeAspect="1"/>
          </p:cNvPicPr>
          <p:nvPr/>
        </p:nvPicPr>
        <p:blipFill>
          <a:blip r:embed="rId4"/>
          <a:stretch>
            <a:fillRect/>
          </a:stretch>
        </p:blipFill>
        <p:spPr>
          <a:xfrm>
            <a:off x="0" y="1681434"/>
            <a:ext cx="7442525" cy="963712"/>
          </a:xfrm>
          <a:prstGeom prst="rect">
            <a:avLst/>
          </a:prstGeom>
        </p:spPr>
      </p:pic>
      <p:sp>
        <p:nvSpPr>
          <p:cNvPr id="17" name="TextBox 16">
            <a:extLst>
              <a:ext uri="{FF2B5EF4-FFF2-40B4-BE49-F238E27FC236}">
                <a16:creationId xmlns:a16="http://schemas.microsoft.com/office/drawing/2014/main" id="{7AFF14DE-5067-114A-A1FC-5C86E0FF844D}"/>
              </a:ext>
            </a:extLst>
          </p:cNvPr>
          <p:cNvSpPr txBox="1"/>
          <p:nvPr/>
        </p:nvSpPr>
        <p:spPr>
          <a:xfrm>
            <a:off x="812800" y="1346200"/>
            <a:ext cx="8597900" cy="369332"/>
          </a:xfrm>
          <a:prstGeom prst="rect">
            <a:avLst/>
          </a:prstGeom>
          <a:noFill/>
        </p:spPr>
        <p:txBody>
          <a:bodyPr wrap="square" rtlCol="0">
            <a:spAutoFit/>
          </a:bodyPr>
          <a:lstStyle/>
          <a:p>
            <a:r>
              <a:rPr lang="en-US" dirty="0"/>
              <a:t>Functions used to extract column names in collecting data from SpaceX </a:t>
            </a:r>
            <a:r>
              <a:rPr lang="en-US" dirty="0" err="1"/>
              <a:t>api</a:t>
            </a:r>
            <a:endParaRPr lang="en-US" dirty="0"/>
          </a:p>
        </p:txBody>
      </p:sp>
      <p:pic>
        <p:nvPicPr>
          <p:cNvPr id="23" name="Picture 22">
            <a:extLst>
              <a:ext uri="{FF2B5EF4-FFF2-40B4-BE49-F238E27FC236}">
                <a16:creationId xmlns:a16="http://schemas.microsoft.com/office/drawing/2014/main" id="{0EF68F8C-450F-8841-B1A2-7BF17FFC4EDC}"/>
              </a:ext>
            </a:extLst>
          </p:cNvPr>
          <p:cNvPicPr>
            <a:picLocks noChangeAspect="1"/>
          </p:cNvPicPr>
          <p:nvPr/>
        </p:nvPicPr>
        <p:blipFill>
          <a:blip r:embed="rId5"/>
          <a:stretch>
            <a:fillRect/>
          </a:stretch>
        </p:blipFill>
        <p:spPr>
          <a:xfrm>
            <a:off x="0" y="2609128"/>
            <a:ext cx="6106686" cy="1259505"/>
          </a:xfrm>
          <a:prstGeom prst="rect">
            <a:avLst/>
          </a:prstGeom>
        </p:spPr>
      </p:pic>
      <p:pic>
        <p:nvPicPr>
          <p:cNvPr id="25" name="Picture 24">
            <a:extLst>
              <a:ext uri="{FF2B5EF4-FFF2-40B4-BE49-F238E27FC236}">
                <a16:creationId xmlns:a16="http://schemas.microsoft.com/office/drawing/2014/main" id="{47F8739A-9671-AC45-8A37-5055868F161D}"/>
              </a:ext>
            </a:extLst>
          </p:cNvPr>
          <p:cNvPicPr>
            <a:picLocks noChangeAspect="1"/>
          </p:cNvPicPr>
          <p:nvPr/>
        </p:nvPicPr>
        <p:blipFill>
          <a:blip r:embed="rId6"/>
          <a:stretch>
            <a:fillRect/>
          </a:stretch>
        </p:blipFill>
        <p:spPr>
          <a:xfrm>
            <a:off x="0" y="3807581"/>
            <a:ext cx="6904720" cy="2619630"/>
          </a:xfrm>
          <a:prstGeom prst="rect">
            <a:avLst/>
          </a:prstGeom>
        </p:spPr>
      </p:pic>
      <p:pic>
        <p:nvPicPr>
          <p:cNvPr id="27" name="Picture 26">
            <a:extLst>
              <a:ext uri="{FF2B5EF4-FFF2-40B4-BE49-F238E27FC236}">
                <a16:creationId xmlns:a16="http://schemas.microsoft.com/office/drawing/2014/main" id="{6E614CFB-C10D-7E4B-9D66-24B6910B636A}"/>
              </a:ext>
            </a:extLst>
          </p:cNvPr>
          <p:cNvPicPr>
            <a:picLocks noChangeAspect="1"/>
          </p:cNvPicPr>
          <p:nvPr/>
        </p:nvPicPr>
        <p:blipFill>
          <a:blip r:embed="rId7"/>
          <a:stretch>
            <a:fillRect/>
          </a:stretch>
        </p:blipFill>
        <p:spPr>
          <a:xfrm>
            <a:off x="5437199" y="3299961"/>
            <a:ext cx="6555146" cy="1087754"/>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pPr/>
              <a:t>54</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8D9F0FBF-3628-D442-8D96-55BAE76F09F2}"/>
              </a:ext>
            </a:extLst>
          </p:cNvPr>
          <p:cNvPicPr>
            <a:picLocks noChangeAspect="1"/>
          </p:cNvPicPr>
          <p:nvPr/>
        </p:nvPicPr>
        <p:blipFill>
          <a:blip r:embed="rId4"/>
          <a:stretch>
            <a:fillRect/>
          </a:stretch>
        </p:blipFill>
        <p:spPr>
          <a:xfrm>
            <a:off x="140578" y="2082800"/>
            <a:ext cx="7293954" cy="4127499"/>
          </a:xfrm>
          <a:prstGeom prst="rect">
            <a:avLst/>
          </a:prstGeom>
        </p:spPr>
      </p:pic>
      <p:pic>
        <p:nvPicPr>
          <p:cNvPr id="8" name="Picture 7">
            <a:extLst>
              <a:ext uri="{FF2B5EF4-FFF2-40B4-BE49-F238E27FC236}">
                <a16:creationId xmlns:a16="http://schemas.microsoft.com/office/drawing/2014/main" id="{86B91E10-DB94-AE42-81E2-C9B840C464DA}"/>
              </a:ext>
            </a:extLst>
          </p:cNvPr>
          <p:cNvPicPr>
            <a:picLocks noChangeAspect="1"/>
          </p:cNvPicPr>
          <p:nvPr/>
        </p:nvPicPr>
        <p:blipFill>
          <a:blip r:embed="rId5"/>
          <a:stretch>
            <a:fillRect/>
          </a:stretch>
        </p:blipFill>
        <p:spPr>
          <a:xfrm>
            <a:off x="7536132" y="2243075"/>
            <a:ext cx="4189674" cy="2905880"/>
          </a:xfrm>
          <a:prstGeom prst="rect">
            <a:avLst/>
          </a:prstGeom>
        </p:spPr>
      </p:pic>
      <p:sp>
        <p:nvSpPr>
          <p:cNvPr id="10" name="TextBox 9">
            <a:extLst>
              <a:ext uri="{FF2B5EF4-FFF2-40B4-BE49-F238E27FC236}">
                <a16:creationId xmlns:a16="http://schemas.microsoft.com/office/drawing/2014/main" id="{C1F8EDA5-A048-6C45-BE33-A7E7C9BFFA23}"/>
              </a:ext>
            </a:extLst>
          </p:cNvPr>
          <p:cNvSpPr txBox="1"/>
          <p:nvPr/>
        </p:nvSpPr>
        <p:spPr>
          <a:xfrm>
            <a:off x="546100" y="1358900"/>
            <a:ext cx="8039100" cy="1200329"/>
          </a:xfrm>
          <a:prstGeom prst="rect">
            <a:avLst/>
          </a:prstGeom>
          <a:noFill/>
        </p:spPr>
        <p:txBody>
          <a:bodyPr wrap="square" rtlCol="0">
            <a:spAutoFit/>
          </a:bodyPr>
          <a:lstStyle/>
          <a:p>
            <a:r>
              <a:rPr lang="en-IN" dirty="0"/>
              <a:t>Each launch aims to an dedicated orbit, and here are some common orbit types:</a:t>
            </a:r>
          </a:p>
          <a:p>
            <a:br>
              <a:rPr lang="en-IN" dirty="0"/>
            </a:br>
            <a:endParaRPr lang="en-IN" dirty="0"/>
          </a:p>
          <a:p>
            <a:endParaRPr lang="en-US" dirty="0"/>
          </a:p>
        </p:txBody>
      </p:sp>
    </p:spTree>
    <p:extLst>
      <p:ext uri="{BB962C8B-B14F-4D97-AF65-F5344CB8AC3E}">
        <p14:creationId xmlns:p14="http://schemas.microsoft.com/office/powerpoint/2010/main" val="9640267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pPr/>
              <a:t>55</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10" name="TextBox 9">
            <a:extLst>
              <a:ext uri="{FF2B5EF4-FFF2-40B4-BE49-F238E27FC236}">
                <a16:creationId xmlns:a16="http://schemas.microsoft.com/office/drawing/2014/main" id="{C1F8EDA5-A048-6C45-BE33-A7E7C9BFFA23}"/>
              </a:ext>
            </a:extLst>
          </p:cNvPr>
          <p:cNvSpPr txBox="1"/>
          <p:nvPr/>
        </p:nvSpPr>
        <p:spPr>
          <a:xfrm>
            <a:off x="546100" y="1358900"/>
            <a:ext cx="8039100" cy="615553"/>
          </a:xfrm>
          <a:prstGeom prst="rect">
            <a:avLst/>
          </a:prstGeom>
          <a:noFill/>
        </p:spPr>
        <p:txBody>
          <a:bodyPr wrap="square" rtlCol="0">
            <a:spAutoFit/>
          </a:bodyPr>
          <a:lstStyle/>
          <a:p>
            <a:r>
              <a:rPr lang="en-IN" dirty="0"/>
              <a:t>Categorical variables converted to dummy variables.</a:t>
            </a:r>
          </a:p>
          <a:p>
            <a:endParaRPr lang="en-US" sz="1600" dirty="0"/>
          </a:p>
        </p:txBody>
      </p:sp>
      <p:pic>
        <p:nvPicPr>
          <p:cNvPr id="4" name="Picture 3">
            <a:extLst>
              <a:ext uri="{FF2B5EF4-FFF2-40B4-BE49-F238E27FC236}">
                <a16:creationId xmlns:a16="http://schemas.microsoft.com/office/drawing/2014/main" id="{64BA57A5-1F8B-C844-A5F6-10E1DCE88553}"/>
              </a:ext>
            </a:extLst>
          </p:cNvPr>
          <p:cNvPicPr>
            <a:picLocks noChangeAspect="1"/>
          </p:cNvPicPr>
          <p:nvPr/>
        </p:nvPicPr>
        <p:blipFill>
          <a:blip r:embed="rId4"/>
          <a:stretch>
            <a:fillRect/>
          </a:stretch>
        </p:blipFill>
        <p:spPr>
          <a:xfrm>
            <a:off x="203200" y="1847850"/>
            <a:ext cx="11811000" cy="2374900"/>
          </a:xfrm>
          <a:prstGeom prst="rect">
            <a:avLst/>
          </a:prstGeom>
        </p:spPr>
      </p:pic>
    </p:spTree>
    <p:extLst>
      <p:ext uri="{BB962C8B-B14F-4D97-AF65-F5344CB8AC3E}">
        <p14:creationId xmlns:p14="http://schemas.microsoft.com/office/powerpoint/2010/main" val="34010561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pPr/>
              <a:t>56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10" name="TextBox 9">
            <a:extLst>
              <a:ext uri="{FF2B5EF4-FFF2-40B4-BE49-F238E27FC236}">
                <a16:creationId xmlns:a16="http://schemas.microsoft.com/office/drawing/2014/main" id="{C1F8EDA5-A048-6C45-BE33-A7E7C9BFFA23}"/>
              </a:ext>
            </a:extLst>
          </p:cNvPr>
          <p:cNvSpPr txBox="1"/>
          <p:nvPr/>
        </p:nvSpPr>
        <p:spPr>
          <a:xfrm>
            <a:off x="546100" y="1358900"/>
            <a:ext cx="8039100" cy="553998"/>
          </a:xfrm>
          <a:prstGeom prst="rect">
            <a:avLst/>
          </a:prstGeom>
          <a:noFill/>
        </p:spPr>
        <p:txBody>
          <a:bodyPr wrap="square" rtlCol="0">
            <a:spAutoFit/>
          </a:bodyPr>
          <a:lstStyle/>
          <a:p>
            <a:r>
              <a:rPr lang="en-IN" sz="1400" dirty="0"/>
              <a:t>Snippets of code for standardising data, prepare train and test data set for predictive analysis</a:t>
            </a:r>
          </a:p>
          <a:p>
            <a:endParaRPr lang="en-US" sz="1600" dirty="0"/>
          </a:p>
        </p:txBody>
      </p:sp>
      <p:pic>
        <p:nvPicPr>
          <p:cNvPr id="9" name="Picture 8">
            <a:extLst>
              <a:ext uri="{FF2B5EF4-FFF2-40B4-BE49-F238E27FC236}">
                <a16:creationId xmlns:a16="http://schemas.microsoft.com/office/drawing/2014/main" id="{88856AD7-1668-104A-8D9F-C12055478333}"/>
              </a:ext>
            </a:extLst>
          </p:cNvPr>
          <p:cNvPicPr>
            <a:picLocks noChangeAspect="1"/>
          </p:cNvPicPr>
          <p:nvPr/>
        </p:nvPicPr>
        <p:blipFill>
          <a:blip r:embed="rId4"/>
          <a:stretch>
            <a:fillRect/>
          </a:stretch>
        </p:blipFill>
        <p:spPr>
          <a:xfrm>
            <a:off x="546100" y="1632670"/>
            <a:ext cx="4131555" cy="1402630"/>
          </a:xfrm>
          <a:prstGeom prst="rect">
            <a:avLst/>
          </a:prstGeom>
        </p:spPr>
      </p:pic>
      <p:pic>
        <p:nvPicPr>
          <p:cNvPr id="13" name="Picture 12">
            <a:extLst>
              <a:ext uri="{FF2B5EF4-FFF2-40B4-BE49-F238E27FC236}">
                <a16:creationId xmlns:a16="http://schemas.microsoft.com/office/drawing/2014/main" id="{D9CE5FBF-396A-1142-ACC9-8F70463AE369}"/>
              </a:ext>
            </a:extLst>
          </p:cNvPr>
          <p:cNvPicPr>
            <a:picLocks noChangeAspect="1"/>
          </p:cNvPicPr>
          <p:nvPr/>
        </p:nvPicPr>
        <p:blipFill>
          <a:blip r:embed="rId5"/>
          <a:stretch>
            <a:fillRect/>
          </a:stretch>
        </p:blipFill>
        <p:spPr>
          <a:xfrm>
            <a:off x="4752706" y="1677073"/>
            <a:ext cx="6545605" cy="419835"/>
          </a:xfrm>
          <a:prstGeom prst="rect">
            <a:avLst/>
          </a:prstGeom>
        </p:spPr>
      </p:pic>
      <p:pic>
        <p:nvPicPr>
          <p:cNvPr id="15" name="Picture 14">
            <a:extLst>
              <a:ext uri="{FF2B5EF4-FFF2-40B4-BE49-F238E27FC236}">
                <a16:creationId xmlns:a16="http://schemas.microsoft.com/office/drawing/2014/main" id="{FF273B0C-FE4B-A747-9E7B-B4759613EEDE}"/>
              </a:ext>
            </a:extLst>
          </p:cNvPr>
          <p:cNvPicPr>
            <a:picLocks noChangeAspect="1"/>
          </p:cNvPicPr>
          <p:nvPr/>
        </p:nvPicPr>
        <p:blipFill>
          <a:blip r:embed="rId6"/>
          <a:stretch>
            <a:fillRect/>
          </a:stretch>
        </p:blipFill>
        <p:spPr>
          <a:xfrm>
            <a:off x="546100" y="3381681"/>
            <a:ext cx="5785739" cy="711290"/>
          </a:xfrm>
          <a:prstGeom prst="rect">
            <a:avLst/>
          </a:prstGeom>
        </p:spPr>
      </p:pic>
      <p:pic>
        <p:nvPicPr>
          <p:cNvPr id="17" name="Picture 16">
            <a:extLst>
              <a:ext uri="{FF2B5EF4-FFF2-40B4-BE49-F238E27FC236}">
                <a16:creationId xmlns:a16="http://schemas.microsoft.com/office/drawing/2014/main" id="{ADD60974-5C40-6548-90F3-8436114E4158}"/>
              </a:ext>
            </a:extLst>
          </p:cNvPr>
          <p:cNvPicPr>
            <a:picLocks noChangeAspect="1"/>
          </p:cNvPicPr>
          <p:nvPr/>
        </p:nvPicPr>
        <p:blipFill>
          <a:blip r:embed="rId7"/>
          <a:stretch>
            <a:fillRect/>
          </a:stretch>
        </p:blipFill>
        <p:spPr>
          <a:xfrm>
            <a:off x="6896631" y="3363375"/>
            <a:ext cx="4614713" cy="1179701"/>
          </a:xfrm>
          <a:prstGeom prst="rect">
            <a:avLst/>
          </a:prstGeom>
        </p:spPr>
      </p:pic>
      <p:pic>
        <p:nvPicPr>
          <p:cNvPr id="19" name="Picture 18">
            <a:extLst>
              <a:ext uri="{FF2B5EF4-FFF2-40B4-BE49-F238E27FC236}">
                <a16:creationId xmlns:a16="http://schemas.microsoft.com/office/drawing/2014/main" id="{F04F314B-3F02-C047-81EB-531323828882}"/>
              </a:ext>
            </a:extLst>
          </p:cNvPr>
          <p:cNvPicPr>
            <a:picLocks noChangeAspect="1"/>
          </p:cNvPicPr>
          <p:nvPr/>
        </p:nvPicPr>
        <p:blipFill>
          <a:blip r:embed="rId8"/>
          <a:stretch>
            <a:fillRect/>
          </a:stretch>
        </p:blipFill>
        <p:spPr>
          <a:xfrm>
            <a:off x="505892" y="4150823"/>
            <a:ext cx="3051766" cy="1577141"/>
          </a:xfrm>
          <a:prstGeom prst="rect">
            <a:avLst/>
          </a:prstGeom>
        </p:spPr>
      </p:pic>
      <p:pic>
        <p:nvPicPr>
          <p:cNvPr id="21" name="Picture 20">
            <a:extLst>
              <a:ext uri="{FF2B5EF4-FFF2-40B4-BE49-F238E27FC236}">
                <a16:creationId xmlns:a16="http://schemas.microsoft.com/office/drawing/2014/main" id="{ACC0E0BA-80FE-9E4D-B522-3E1147274A90}"/>
              </a:ext>
            </a:extLst>
          </p:cNvPr>
          <p:cNvPicPr>
            <a:picLocks noChangeAspect="1"/>
          </p:cNvPicPr>
          <p:nvPr/>
        </p:nvPicPr>
        <p:blipFill>
          <a:blip r:embed="rId9"/>
          <a:stretch>
            <a:fillRect/>
          </a:stretch>
        </p:blipFill>
        <p:spPr>
          <a:xfrm>
            <a:off x="3813458" y="4493582"/>
            <a:ext cx="4313478" cy="1222284"/>
          </a:xfrm>
          <a:prstGeom prst="rect">
            <a:avLst/>
          </a:prstGeom>
        </p:spPr>
      </p:pic>
      <p:sp>
        <p:nvSpPr>
          <p:cNvPr id="22" name="TextBox 21">
            <a:extLst>
              <a:ext uri="{FF2B5EF4-FFF2-40B4-BE49-F238E27FC236}">
                <a16:creationId xmlns:a16="http://schemas.microsoft.com/office/drawing/2014/main" id="{17CBCF55-35DB-FF44-88AC-EAE3FD09B454}"/>
              </a:ext>
            </a:extLst>
          </p:cNvPr>
          <p:cNvSpPr txBox="1"/>
          <p:nvPr/>
        </p:nvSpPr>
        <p:spPr>
          <a:xfrm>
            <a:off x="541411" y="3035300"/>
            <a:ext cx="6037189" cy="307777"/>
          </a:xfrm>
          <a:prstGeom prst="rect">
            <a:avLst/>
          </a:prstGeom>
          <a:noFill/>
        </p:spPr>
        <p:txBody>
          <a:bodyPr wrap="square" rtlCol="0">
            <a:spAutoFit/>
          </a:bodyPr>
          <a:lstStyle/>
          <a:p>
            <a:r>
              <a:rPr lang="en-US" sz="1400" dirty="0"/>
              <a:t>Snippets of code for training models for predictive analysis</a:t>
            </a:r>
          </a:p>
        </p:txBody>
      </p:sp>
    </p:spTree>
    <p:extLst>
      <p:ext uri="{BB962C8B-B14F-4D97-AF65-F5344CB8AC3E}">
        <p14:creationId xmlns:p14="http://schemas.microsoft.com/office/powerpoint/2010/main" val="1548741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from SpaceX API and by web scrapping launch records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Once the data was collected it was formatted so that there are no missing values and all the relevant features are included.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400" dirty="0">
                <a:solidFill>
                  <a:schemeClr val="accent3">
                    <a:lumMod val="25000"/>
                  </a:schemeClr>
                </a:solidFill>
                <a:latin typeface=""/>
              </a:rPr>
              <a:t>Data for the capstone was collected in two ways :</a:t>
            </a:r>
          </a:p>
          <a:p>
            <a:pPr marL="457200" indent="-457200">
              <a:lnSpc>
                <a:spcPct val="100000"/>
              </a:lnSpc>
              <a:spcBef>
                <a:spcPts val="1400"/>
              </a:spcBef>
              <a:buFont typeface="+mj-lt"/>
              <a:buAutoNum type="arabicPeriod"/>
            </a:pPr>
            <a:r>
              <a:rPr lang="en-US" sz="2400" dirty="0">
                <a:solidFill>
                  <a:schemeClr val="accent3">
                    <a:lumMod val="25000"/>
                  </a:schemeClr>
                </a:solidFill>
                <a:latin typeface=""/>
              </a:rPr>
              <a:t>Sending requests to collect data from  SPACEX API </a:t>
            </a:r>
          </a:p>
          <a:p>
            <a:pPr marL="457200" indent="-457200">
              <a:lnSpc>
                <a:spcPct val="100000"/>
              </a:lnSpc>
              <a:spcBef>
                <a:spcPts val="1400"/>
              </a:spcBef>
              <a:buFont typeface="+mj-lt"/>
              <a:buAutoNum type="arabicPeriod"/>
            </a:pPr>
            <a:r>
              <a:rPr lang="en-US" sz="2400" dirty="0">
                <a:solidFill>
                  <a:schemeClr val="accent3">
                    <a:lumMod val="25000"/>
                  </a:schemeClr>
                </a:solidFill>
                <a:latin typeface=""/>
              </a:rPr>
              <a:t>Web scrapping data about launches from Wikipedia website</a:t>
            </a:r>
          </a:p>
          <a:p>
            <a:pPr marL="457200" indent="-457200">
              <a:lnSpc>
                <a:spcPct val="100000"/>
              </a:lnSpc>
              <a:spcBef>
                <a:spcPts val="1400"/>
              </a:spcBef>
              <a:buFont typeface="+mj-lt"/>
              <a:buAutoNum type="arabicPeriod"/>
            </a:pPr>
            <a:endParaRPr lang="en-US" sz="2400" dirty="0">
              <a:solidFill>
                <a:schemeClr val="accent3">
                  <a:lumMod val="25000"/>
                </a:schemeClr>
              </a:solidFill>
              <a:latin typeface=""/>
            </a:endParaRPr>
          </a:p>
          <a:p>
            <a:pPr marL="0" indent="0">
              <a:buNone/>
            </a:pPr>
            <a:r>
              <a:rPr lang="en-US" sz="2400" dirty="0">
                <a:latin typeface=""/>
              </a:rPr>
              <a:t>Processes have been explained in the following slides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442507"/>
            <a:ext cx="4640263" cy="4984704"/>
          </a:xfrm>
          <a:prstGeom prst="rect">
            <a:avLst/>
          </a:prstGeom>
        </p:spPr>
        <p:txBody>
          <a:bodyPr vert="horz" lIns="91440" tIns="45720" rIns="91440" bIns="45720" rtlCol="0" anchor="t">
            <a:noAutofit/>
          </a:bodyPr>
          <a:lstStyle/>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Request library in python was used to request </a:t>
            </a:r>
            <a:r>
              <a:rPr lang="en-IN" sz="1200" dirty="0"/>
              <a:t>rocket launch </a:t>
            </a:r>
            <a:r>
              <a:rPr lang="en-IN" sz="1200" dirty="0">
                <a:latin typeface=""/>
              </a:rPr>
              <a:t>data from SpaceX API with the following piece of code:</a:t>
            </a:r>
          </a:p>
          <a:p>
            <a:pPr marL="0" indent="0">
              <a:buNone/>
            </a:pPr>
            <a:r>
              <a:rPr lang="en-IN" sz="1200" dirty="0">
                <a:highlight>
                  <a:srgbClr val="FFFF00"/>
                </a:highlight>
                <a:latin typeface=""/>
              </a:rPr>
              <a:t>spacex_url="https://api.spacexdata.com/v4/launches/past" </a:t>
            </a:r>
          </a:p>
          <a:p>
            <a:pPr marL="0" indent="0">
              <a:buNone/>
            </a:pPr>
            <a:r>
              <a:rPr lang="en-IN" sz="1200" dirty="0">
                <a:highlight>
                  <a:srgbClr val="FFFF00"/>
                </a:highlight>
                <a:latin typeface=""/>
              </a:rPr>
              <a:t>response = requests.get(spacex_url) </a:t>
            </a:r>
          </a:p>
          <a:p>
            <a:pPr marL="0" indent="0">
              <a:buNone/>
            </a:pPr>
            <a:r>
              <a:rPr lang="en-IN" sz="1200" dirty="0">
                <a:latin typeface=""/>
              </a:rPr>
              <a:t>The above piece of code returned a JSON file which was then decoded using .json() method and  converted into a dataframe using the json_normalize method.</a:t>
            </a:r>
          </a:p>
          <a:p>
            <a:pPr marL="0" indent="0">
              <a:buNone/>
            </a:pPr>
            <a:r>
              <a:rPr lang="en-IN" sz="1200" dirty="0">
                <a:latin typeface=""/>
              </a:rPr>
              <a:t>The retrieved </a:t>
            </a:r>
            <a:r>
              <a:rPr lang="en-IN" sz="1200" dirty="0" err="1">
                <a:latin typeface=""/>
              </a:rPr>
              <a:t>dataframe</a:t>
            </a:r>
            <a:r>
              <a:rPr lang="en-IN" sz="1200" dirty="0">
                <a:latin typeface=""/>
              </a:rPr>
              <a:t> had a lot of  data as IDs. For example the rocket column had no information about the rocket just an identification number.</a:t>
            </a:r>
          </a:p>
          <a:p>
            <a:pPr marL="0" indent="0">
              <a:buNone/>
            </a:pPr>
            <a:r>
              <a:rPr lang="en-IN" sz="1200" dirty="0">
                <a:latin typeface=""/>
              </a:rPr>
              <a:t>API was used again to get information about the launches using the IDs given for each launch. Specifically we used the following columns: rocket, payloads, launchpad, and cores.</a:t>
            </a:r>
          </a:p>
          <a:p>
            <a:pPr marL="0" indent="0">
              <a:buNone/>
            </a:pPr>
            <a:r>
              <a:rPr lang="en-IN" sz="1200" dirty="0">
                <a:latin typeface=""/>
              </a:rPr>
              <a:t>The functions and respective API calls shown in the bottom half of the flowchart were used  to perform the above task.</a:t>
            </a:r>
          </a:p>
          <a:p>
            <a:pPr marL="0" indent="0">
              <a:buNone/>
            </a:pPr>
            <a:r>
              <a:rPr lang="en-IN" sz="1200" dirty="0">
                <a:latin typeface=""/>
              </a:rPr>
              <a:t>The end </a:t>
            </a:r>
            <a:r>
              <a:rPr lang="en-IN" sz="1200">
                <a:latin typeface=""/>
              </a:rPr>
              <a:t>result was a </a:t>
            </a:r>
            <a:r>
              <a:rPr lang="en-IN" sz="1200" dirty="0">
                <a:latin typeface=""/>
              </a:rPr>
              <a:t>dataframe with the required values needed to take our research forward.</a:t>
            </a:r>
          </a:p>
          <a:p>
            <a:pPr marL="0" indent="0">
              <a:buNone/>
            </a:pPr>
            <a:r>
              <a:rPr lang="en-IN" sz="1200" dirty="0">
                <a:latin typeface=""/>
              </a:rPr>
              <a:t>A URL of complete API calls notebook is being attached to have a look at the entire process of data collection via SPACEX API </a:t>
            </a:r>
            <a:r>
              <a:rPr lang="en-IN" sz="1200" dirty="0">
                <a:latin typeface=""/>
                <a:hlinkClick r:id="rId4"/>
              </a:rPr>
              <a:t>https://github.com/vermraghav/capstone-project/blob/f1ff7efd766c3f96bcce04d304af0450ca589f16/SpaceX%20Captsone%20Project.ipynb</a:t>
            </a:r>
            <a:endParaRPr lang="en-IN" sz="1200" dirty="0">
              <a:latin typeface=""/>
            </a:endParaRPr>
          </a:p>
          <a:p>
            <a:endParaRPr lang="en-US" sz="1200" dirty="0"/>
          </a:p>
          <a:p>
            <a:endParaRPr lang="en-US" sz="12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D4804166-B1DF-8D49-8DB0-7CD52A3A5F4C}"/>
              </a:ext>
            </a:extLst>
          </p:cNvPr>
          <p:cNvGraphicFramePr/>
          <p:nvPr>
            <p:extLst>
              <p:ext uri="{D42A27DB-BD31-4B8C-83A1-F6EECF244321}">
                <p14:modId xmlns:p14="http://schemas.microsoft.com/office/powerpoint/2010/main" val="2647104312"/>
              </p:ext>
            </p:extLst>
          </p:nvPr>
        </p:nvGraphicFramePr>
        <p:xfrm>
          <a:off x="5783262" y="1498600"/>
          <a:ext cx="5588000" cy="48207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82600" y="1392500"/>
            <a:ext cx="5156200" cy="4774450"/>
          </a:xfrm>
          <a:prstGeom prst="rect">
            <a:avLst/>
          </a:prstGeom>
        </p:spPr>
        <p:txBody>
          <a:bodyPr lIns="91440" tIns="45720" rIns="91440" bIns="45720" anchor="t">
            <a:noAutofit/>
          </a:bodyPr>
          <a:lstStyle/>
          <a:p>
            <a:pPr marL="0" indent="0">
              <a:lnSpc>
                <a:spcPct val="100000"/>
              </a:lnSpc>
              <a:spcBef>
                <a:spcPts val="1400"/>
              </a:spcBef>
              <a:buNone/>
            </a:pPr>
            <a:r>
              <a:rPr lang="en-US" sz="1300" dirty="0">
                <a:solidFill>
                  <a:schemeClr val="accent3">
                    <a:lumMod val="25000"/>
                  </a:schemeClr>
                </a:solidFill>
                <a:latin typeface="Abadi"/>
              </a:rPr>
              <a:t>BeautifulSoup was used to scrap the Falcon9 launch Wiki page webpage to collect the relevant data: </a:t>
            </a:r>
            <a:r>
              <a:rPr lang="en-IN" sz="1300" dirty="0">
                <a:highlight>
                  <a:srgbClr val="FFFF00"/>
                </a:highlight>
                <a:hlinkClick r:id="rId3"/>
              </a:rPr>
              <a:t>https://en.wikipedia.org/w/index.php?title=List_of_Falcon_9_and_Falcon_Heavy_launches&amp;oldid=1027686922</a:t>
            </a:r>
            <a:endParaRPr lang="en-US" sz="1300" dirty="0">
              <a:solidFill>
                <a:schemeClr val="accent3">
                  <a:lumMod val="25000"/>
                </a:schemeClr>
              </a:solidFill>
              <a:highlight>
                <a:srgbClr val="FFFF00"/>
              </a:highlight>
              <a:latin typeface="Abadi"/>
            </a:endParaRPr>
          </a:p>
          <a:p>
            <a:pPr marL="0" indent="0">
              <a:lnSpc>
                <a:spcPct val="100000"/>
              </a:lnSpc>
              <a:spcBef>
                <a:spcPts val="1400"/>
              </a:spcBef>
              <a:buNone/>
            </a:pPr>
            <a:r>
              <a:rPr lang="en-US" sz="1300" dirty="0">
                <a:solidFill>
                  <a:schemeClr val="accent3">
                    <a:lumMod val="25000"/>
                  </a:schemeClr>
                </a:solidFill>
                <a:latin typeface="Abadi"/>
              </a:rPr>
              <a:t>The above url was requested using </a:t>
            </a:r>
            <a:r>
              <a:rPr lang="en-US" sz="1300" i="1" dirty="0">
                <a:solidFill>
                  <a:schemeClr val="accent3">
                    <a:lumMod val="25000"/>
                  </a:schemeClr>
                </a:solidFill>
                <a:latin typeface="Abadi"/>
              </a:rPr>
              <a:t>requests.get( ) </a:t>
            </a:r>
            <a:r>
              <a:rPr lang="en-US" sz="1300" dirty="0">
                <a:solidFill>
                  <a:schemeClr val="accent3">
                    <a:lumMod val="25000"/>
                  </a:schemeClr>
                </a:solidFill>
                <a:latin typeface="Abadi"/>
              </a:rPr>
              <a:t>method</a:t>
            </a:r>
            <a:r>
              <a:rPr lang="en-US" sz="1300" i="1" dirty="0">
                <a:solidFill>
                  <a:schemeClr val="accent3">
                    <a:lumMod val="25000"/>
                  </a:schemeClr>
                </a:solidFill>
                <a:latin typeface="Abadi"/>
              </a:rPr>
              <a:t> </a:t>
            </a:r>
            <a:r>
              <a:rPr lang="en-US" sz="1300" dirty="0">
                <a:solidFill>
                  <a:schemeClr val="accent3">
                    <a:lumMod val="25000"/>
                  </a:schemeClr>
                </a:solidFill>
                <a:latin typeface="Abadi"/>
              </a:rPr>
              <a:t>as an HTML response then a BeautifulSoup object was created from the HTML response. </a:t>
            </a:r>
            <a:endParaRPr lang="en-US" sz="1300" i="1" dirty="0">
              <a:solidFill>
                <a:schemeClr val="accent3">
                  <a:lumMod val="25000"/>
                </a:schemeClr>
              </a:solidFill>
              <a:latin typeface="Abadi"/>
            </a:endParaRPr>
          </a:p>
          <a:p>
            <a:pPr marL="0" indent="0">
              <a:lnSpc>
                <a:spcPct val="100000"/>
              </a:lnSpc>
              <a:spcBef>
                <a:spcPts val="1400"/>
              </a:spcBef>
              <a:buNone/>
            </a:pPr>
            <a:r>
              <a:rPr lang="en-US" sz="1300" dirty="0">
                <a:solidFill>
                  <a:schemeClr val="accent3">
                    <a:lumMod val="25000"/>
                  </a:schemeClr>
                </a:solidFill>
                <a:latin typeface="Abadi"/>
              </a:rPr>
              <a:t>Next we collected all the relevant column names from the HTML header, for this we used </a:t>
            </a:r>
            <a:r>
              <a:rPr lang="en-US" sz="1300" i="1" dirty="0" err="1">
                <a:solidFill>
                  <a:schemeClr val="accent3">
                    <a:lumMod val="25000"/>
                  </a:schemeClr>
                </a:solidFill>
                <a:latin typeface="Abadi"/>
              </a:rPr>
              <a:t>find_all</a:t>
            </a:r>
            <a:r>
              <a:rPr lang="en-US" sz="1300" i="1" dirty="0">
                <a:solidFill>
                  <a:schemeClr val="accent3">
                    <a:lumMod val="25000"/>
                  </a:schemeClr>
                </a:solidFill>
                <a:latin typeface="Abadi"/>
              </a:rPr>
              <a:t>( ) </a:t>
            </a:r>
            <a:r>
              <a:rPr lang="en-US" sz="1300" dirty="0">
                <a:solidFill>
                  <a:schemeClr val="accent3">
                    <a:lumMod val="25000"/>
                  </a:schemeClr>
                </a:solidFill>
                <a:latin typeface="Abadi"/>
              </a:rPr>
              <a:t>method in BeautifulSoup to find all the tables in the HTML and choose the relevant table , after this we iterated through the headers of relevant table and extracted the desired columns.</a:t>
            </a:r>
          </a:p>
          <a:p>
            <a:pPr marL="0" indent="0">
              <a:lnSpc>
                <a:spcPct val="100000"/>
              </a:lnSpc>
              <a:spcBef>
                <a:spcPts val="1400"/>
              </a:spcBef>
              <a:buNone/>
            </a:pPr>
            <a:r>
              <a:rPr lang="en-US" sz="1300" dirty="0">
                <a:solidFill>
                  <a:schemeClr val="accent3">
                    <a:lumMod val="25000"/>
                  </a:schemeClr>
                </a:solidFill>
                <a:latin typeface="Abadi"/>
              </a:rPr>
              <a:t>Finally we created the dataframe by parsing the launch HTML table, for this a dictionary was created with keys similar to the extracted column names and was filled with launch records extracted from rows and converted into dataframe using pandas’ </a:t>
            </a:r>
            <a:r>
              <a:rPr lang="en-US" sz="1300" i="1" dirty="0" err="1">
                <a:solidFill>
                  <a:schemeClr val="accent3">
                    <a:lumMod val="25000"/>
                  </a:schemeClr>
                </a:solidFill>
                <a:latin typeface="Abadi"/>
              </a:rPr>
              <a:t>from_dict</a:t>
            </a:r>
            <a:r>
              <a:rPr lang="en-US" sz="1300" i="1" dirty="0">
                <a:solidFill>
                  <a:schemeClr val="accent3">
                    <a:lumMod val="25000"/>
                  </a:schemeClr>
                </a:solidFill>
                <a:latin typeface="Abadi"/>
              </a:rPr>
              <a:t>( ) </a:t>
            </a:r>
            <a:r>
              <a:rPr lang="en-US" sz="1300" dirty="0">
                <a:solidFill>
                  <a:schemeClr val="accent3">
                    <a:lumMod val="25000"/>
                  </a:schemeClr>
                </a:solidFill>
                <a:latin typeface="Abadi"/>
              </a:rPr>
              <a:t>method.</a:t>
            </a:r>
          </a:p>
          <a:p>
            <a:pPr marL="0" indent="0">
              <a:lnSpc>
                <a:spcPct val="100000"/>
              </a:lnSpc>
              <a:spcBef>
                <a:spcPts val="1400"/>
              </a:spcBef>
              <a:buNone/>
            </a:pPr>
            <a:r>
              <a:rPr lang="en-US" sz="1300" dirty="0">
                <a:solidFill>
                  <a:schemeClr val="accent3">
                    <a:lumMod val="25000"/>
                  </a:schemeClr>
                </a:solidFill>
                <a:latin typeface="Abadi"/>
              </a:rPr>
              <a:t>Here’s the link of the completed web scraping notebook to see the process in detail: </a:t>
            </a:r>
            <a:r>
              <a:rPr lang="en-US" sz="1200" dirty="0">
                <a:solidFill>
                  <a:schemeClr val="accent3">
                    <a:lumMod val="25000"/>
                  </a:schemeClr>
                </a:solidFill>
                <a:latin typeface="Abadi"/>
                <a:hlinkClick r:id="rId4"/>
              </a:rPr>
              <a:t>https://github.com/vermraghav/capstone-project/blob/a9d5293dd1ac817a32754905d62c8dc6f6911451/data%20collection%20using%20webscrapping.ipynb</a:t>
            </a:r>
            <a:endParaRPr lang="en-US" sz="1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9" name="Diagram 8">
            <a:extLst>
              <a:ext uri="{FF2B5EF4-FFF2-40B4-BE49-F238E27FC236}">
                <a16:creationId xmlns:a16="http://schemas.microsoft.com/office/drawing/2014/main" id="{6D7646C0-6F5F-114A-830A-08660EF7EA67}"/>
              </a:ext>
            </a:extLst>
          </p:cNvPr>
          <p:cNvGraphicFramePr/>
          <p:nvPr>
            <p:extLst>
              <p:ext uri="{D42A27DB-BD31-4B8C-83A1-F6EECF244321}">
                <p14:modId xmlns:p14="http://schemas.microsoft.com/office/powerpoint/2010/main" val="1070444278"/>
              </p:ext>
            </p:extLst>
          </p:nvPr>
        </p:nvGraphicFramePr>
        <p:xfrm>
          <a:off x="5753100" y="1392499"/>
          <a:ext cx="5956300" cy="492685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1670</TotalTime>
  <Words>3062</Words>
  <Application>Microsoft Macintosh PowerPoint</Application>
  <PresentationFormat>Widescreen</PresentationFormat>
  <Paragraphs>314</Paragraphs>
  <Slides>57</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Microsoft Office User</cp:lastModifiedBy>
  <cp:revision>265</cp:revision>
  <cp:lastPrinted>2022-01-15T09:08:47Z</cp:lastPrinted>
  <dcterms:created xsi:type="dcterms:W3CDTF">2021-04-29T18:58:34Z</dcterms:created>
  <dcterms:modified xsi:type="dcterms:W3CDTF">2022-04-04T20:08:26Z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